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4"/>
  </p:notesMasterIdLst>
  <p:handoutMasterIdLst>
    <p:handoutMasterId r:id="rId45"/>
  </p:handoutMasterIdLst>
  <p:sldIdLst>
    <p:sldId id="311" r:id="rId2"/>
    <p:sldId id="388" r:id="rId3"/>
    <p:sldId id="389" r:id="rId4"/>
    <p:sldId id="390" r:id="rId5"/>
    <p:sldId id="391" r:id="rId6"/>
    <p:sldId id="392" r:id="rId7"/>
    <p:sldId id="393" r:id="rId8"/>
    <p:sldId id="394" r:id="rId9"/>
    <p:sldId id="395" r:id="rId10"/>
    <p:sldId id="396" r:id="rId11"/>
    <p:sldId id="397" r:id="rId12"/>
    <p:sldId id="429" r:id="rId13"/>
    <p:sldId id="428" r:id="rId14"/>
    <p:sldId id="399" r:id="rId15"/>
    <p:sldId id="398" r:id="rId16"/>
    <p:sldId id="400" r:id="rId17"/>
    <p:sldId id="401" r:id="rId18"/>
    <p:sldId id="402" r:id="rId19"/>
    <p:sldId id="403" r:id="rId20"/>
    <p:sldId id="404" r:id="rId21"/>
    <p:sldId id="405" r:id="rId22"/>
    <p:sldId id="406" r:id="rId23"/>
    <p:sldId id="407" r:id="rId24"/>
    <p:sldId id="409" r:id="rId25"/>
    <p:sldId id="410" r:id="rId26"/>
    <p:sldId id="411" r:id="rId27"/>
    <p:sldId id="412" r:id="rId28"/>
    <p:sldId id="413" r:id="rId29"/>
    <p:sldId id="414" r:id="rId30"/>
    <p:sldId id="415" r:id="rId31"/>
    <p:sldId id="416" r:id="rId32"/>
    <p:sldId id="417" r:id="rId33"/>
    <p:sldId id="418" r:id="rId34"/>
    <p:sldId id="419" r:id="rId35"/>
    <p:sldId id="420" r:id="rId36"/>
    <p:sldId id="421" r:id="rId37"/>
    <p:sldId id="422" r:id="rId38"/>
    <p:sldId id="423" r:id="rId39"/>
    <p:sldId id="424" r:id="rId40"/>
    <p:sldId id="425" r:id="rId41"/>
    <p:sldId id="426" r:id="rId42"/>
    <p:sldId id="427" r:id="rId43"/>
  </p:sldIdLst>
  <p:sldSz cx="9906000" cy="6858000" type="A4"/>
  <p:notesSz cx="6799263" cy="9929813"/>
  <p:defaultTextStyle>
    <a:defPPr>
      <a:defRPr lang="tr-T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kan Goren" initials="HG"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79F57"/>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429" autoAdjust="0"/>
  </p:normalViewPr>
  <p:slideViewPr>
    <p:cSldViewPr>
      <p:cViewPr varScale="1">
        <p:scale>
          <a:sx n="72" d="100"/>
          <a:sy n="72" d="100"/>
        </p:scale>
        <p:origin x="1176" y="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402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7088" cy="497046"/>
          </a:xfrm>
          <a:prstGeom prst="rect">
            <a:avLst/>
          </a:prstGeom>
        </p:spPr>
        <p:txBody>
          <a:bodyPr vert="horz" lIns="91449" tIns="45725" rIns="91449" bIns="45725" rtlCol="0"/>
          <a:lstStyle>
            <a:lvl1pPr algn="l">
              <a:defRPr sz="1200"/>
            </a:lvl1pPr>
          </a:lstStyle>
          <a:p>
            <a:endParaRPr lang="tr-TR"/>
          </a:p>
        </p:txBody>
      </p:sp>
      <p:sp>
        <p:nvSpPr>
          <p:cNvPr id="3" name="Veri Yer Tutucusu 2"/>
          <p:cNvSpPr>
            <a:spLocks noGrp="1"/>
          </p:cNvSpPr>
          <p:nvPr>
            <p:ph type="dt" sz="quarter" idx="1"/>
          </p:nvPr>
        </p:nvSpPr>
        <p:spPr>
          <a:xfrm>
            <a:off x="3850587" y="1"/>
            <a:ext cx="2947088" cy="497046"/>
          </a:xfrm>
          <a:prstGeom prst="rect">
            <a:avLst/>
          </a:prstGeom>
        </p:spPr>
        <p:txBody>
          <a:bodyPr vert="horz" lIns="91449" tIns="45725" rIns="91449" bIns="45725" rtlCol="0"/>
          <a:lstStyle>
            <a:lvl1pPr algn="r">
              <a:defRPr sz="1200"/>
            </a:lvl1pPr>
          </a:lstStyle>
          <a:p>
            <a:fld id="{C4BAD9F4-AF46-4D8A-9793-192000CD7C43}" type="datetimeFigureOut">
              <a:rPr lang="tr-TR" smtClean="0"/>
              <a:pPr/>
              <a:t>21.10.2015</a:t>
            </a:fld>
            <a:endParaRPr lang="tr-TR"/>
          </a:p>
        </p:txBody>
      </p:sp>
      <p:sp>
        <p:nvSpPr>
          <p:cNvPr id="4" name="Altbilgi Yer Tutucusu 3"/>
          <p:cNvSpPr>
            <a:spLocks noGrp="1"/>
          </p:cNvSpPr>
          <p:nvPr>
            <p:ph type="ftr" sz="quarter" idx="2"/>
          </p:nvPr>
        </p:nvSpPr>
        <p:spPr>
          <a:xfrm>
            <a:off x="0" y="9431180"/>
            <a:ext cx="2947088" cy="497045"/>
          </a:xfrm>
          <a:prstGeom prst="rect">
            <a:avLst/>
          </a:prstGeom>
        </p:spPr>
        <p:txBody>
          <a:bodyPr vert="horz" lIns="91449" tIns="45725" rIns="91449" bIns="45725" rtlCol="0" anchor="b"/>
          <a:lstStyle>
            <a:lvl1pPr algn="l">
              <a:defRPr sz="1200"/>
            </a:lvl1pPr>
          </a:lstStyle>
          <a:p>
            <a:endParaRPr lang="tr-TR"/>
          </a:p>
        </p:txBody>
      </p:sp>
      <p:sp>
        <p:nvSpPr>
          <p:cNvPr id="5" name="Slayt Numarası Yer Tutucusu 4"/>
          <p:cNvSpPr>
            <a:spLocks noGrp="1"/>
          </p:cNvSpPr>
          <p:nvPr>
            <p:ph type="sldNum" sz="quarter" idx="3"/>
          </p:nvPr>
        </p:nvSpPr>
        <p:spPr>
          <a:xfrm>
            <a:off x="3850587" y="9431180"/>
            <a:ext cx="2947088" cy="497045"/>
          </a:xfrm>
          <a:prstGeom prst="rect">
            <a:avLst/>
          </a:prstGeom>
        </p:spPr>
        <p:txBody>
          <a:bodyPr vert="horz" lIns="91449" tIns="45725" rIns="91449" bIns="45725" rtlCol="0" anchor="b"/>
          <a:lstStyle>
            <a:lvl1pPr algn="r">
              <a:defRPr sz="1200"/>
            </a:lvl1pPr>
          </a:lstStyle>
          <a:p>
            <a:fld id="{8AEF7FE5-41F8-4DFF-9177-204A43854BA7}" type="slidenum">
              <a:rPr lang="tr-TR" smtClean="0"/>
              <a:pPr/>
              <a:t>‹#›</a:t>
            </a:fld>
            <a:endParaRPr lang="tr-TR"/>
          </a:p>
        </p:txBody>
      </p:sp>
    </p:spTree>
    <p:extLst>
      <p:ext uri="{BB962C8B-B14F-4D97-AF65-F5344CB8AC3E}">
        <p14:creationId xmlns:p14="http://schemas.microsoft.com/office/powerpoint/2010/main" val="24402941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2" y="1"/>
            <a:ext cx="2946347" cy="496490"/>
          </a:xfrm>
          <a:prstGeom prst="rect">
            <a:avLst/>
          </a:prstGeom>
        </p:spPr>
        <p:txBody>
          <a:bodyPr vert="horz" lIns="91449" tIns="45725" rIns="91449" bIns="45725" rtlCol="0"/>
          <a:lstStyle>
            <a:lvl1pPr algn="l">
              <a:defRPr sz="1200"/>
            </a:lvl1pPr>
          </a:lstStyle>
          <a:p>
            <a:endParaRPr lang="tr-TR"/>
          </a:p>
        </p:txBody>
      </p:sp>
      <p:sp>
        <p:nvSpPr>
          <p:cNvPr id="3" name="Veri Yer Tutucusu 2"/>
          <p:cNvSpPr>
            <a:spLocks noGrp="1"/>
          </p:cNvSpPr>
          <p:nvPr>
            <p:ph type="dt" idx="1"/>
          </p:nvPr>
        </p:nvSpPr>
        <p:spPr>
          <a:xfrm>
            <a:off x="3851344" y="1"/>
            <a:ext cx="2946347" cy="496490"/>
          </a:xfrm>
          <a:prstGeom prst="rect">
            <a:avLst/>
          </a:prstGeom>
        </p:spPr>
        <p:txBody>
          <a:bodyPr vert="horz" lIns="91449" tIns="45725" rIns="91449" bIns="45725" rtlCol="0"/>
          <a:lstStyle>
            <a:lvl1pPr algn="r">
              <a:defRPr sz="1200"/>
            </a:lvl1pPr>
          </a:lstStyle>
          <a:p>
            <a:fld id="{66EC1541-43E6-4A24-8D2C-58D19AF91629}" type="datetimeFigureOut">
              <a:rPr lang="tr-TR" smtClean="0"/>
              <a:pPr/>
              <a:t>21.10.2015</a:t>
            </a:fld>
            <a:endParaRPr lang="tr-TR"/>
          </a:p>
        </p:txBody>
      </p:sp>
      <p:sp>
        <p:nvSpPr>
          <p:cNvPr id="4" name="Slayt Görüntüsü Yer Tutucusu 3"/>
          <p:cNvSpPr>
            <a:spLocks noGrp="1" noRot="1" noChangeAspect="1"/>
          </p:cNvSpPr>
          <p:nvPr>
            <p:ph type="sldImg" idx="2"/>
          </p:nvPr>
        </p:nvSpPr>
        <p:spPr>
          <a:xfrm>
            <a:off x="711200" y="744538"/>
            <a:ext cx="5376863" cy="3722687"/>
          </a:xfrm>
          <a:prstGeom prst="rect">
            <a:avLst/>
          </a:prstGeom>
          <a:noFill/>
          <a:ln w="12700">
            <a:solidFill>
              <a:prstClr val="black"/>
            </a:solidFill>
          </a:ln>
        </p:spPr>
        <p:txBody>
          <a:bodyPr vert="horz" lIns="91449" tIns="45725" rIns="91449" bIns="45725" rtlCol="0" anchor="ctr"/>
          <a:lstStyle/>
          <a:p>
            <a:endParaRPr lang="tr-TR"/>
          </a:p>
        </p:txBody>
      </p:sp>
      <p:sp>
        <p:nvSpPr>
          <p:cNvPr id="5" name="Not Yer Tutucusu 4"/>
          <p:cNvSpPr>
            <a:spLocks noGrp="1"/>
          </p:cNvSpPr>
          <p:nvPr>
            <p:ph type="body" sz="quarter" idx="3"/>
          </p:nvPr>
        </p:nvSpPr>
        <p:spPr>
          <a:xfrm>
            <a:off x="679927" y="4716662"/>
            <a:ext cx="5439410" cy="4468416"/>
          </a:xfrm>
          <a:prstGeom prst="rect">
            <a:avLst/>
          </a:prstGeom>
        </p:spPr>
        <p:txBody>
          <a:bodyPr vert="horz" lIns="91449" tIns="45725" rIns="91449" bIns="45725"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2" y="9431600"/>
            <a:ext cx="2946347" cy="496490"/>
          </a:xfrm>
          <a:prstGeom prst="rect">
            <a:avLst/>
          </a:prstGeom>
        </p:spPr>
        <p:txBody>
          <a:bodyPr vert="horz" lIns="91449" tIns="45725" rIns="91449" bIns="45725" rtlCol="0" anchor="b"/>
          <a:lstStyle>
            <a:lvl1pPr algn="l">
              <a:defRPr sz="1200"/>
            </a:lvl1pPr>
          </a:lstStyle>
          <a:p>
            <a:endParaRPr lang="tr-TR"/>
          </a:p>
        </p:txBody>
      </p:sp>
      <p:sp>
        <p:nvSpPr>
          <p:cNvPr id="7" name="Slayt Numarası Yer Tutucusu 6"/>
          <p:cNvSpPr>
            <a:spLocks noGrp="1"/>
          </p:cNvSpPr>
          <p:nvPr>
            <p:ph type="sldNum" sz="quarter" idx="5"/>
          </p:nvPr>
        </p:nvSpPr>
        <p:spPr>
          <a:xfrm>
            <a:off x="3851344" y="9431600"/>
            <a:ext cx="2946347" cy="496490"/>
          </a:xfrm>
          <a:prstGeom prst="rect">
            <a:avLst/>
          </a:prstGeom>
        </p:spPr>
        <p:txBody>
          <a:bodyPr vert="horz" lIns="91449" tIns="45725" rIns="91449" bIns="45725" rtlCol="0" anchor="b"/>
          <a:lstStyle>
            <a:lvl1pPr algn="r">
              <a:defRPr sz="1200"/>
            </a:lvl1pPr>
          </a:lstStyle>
          <a:p>
            <a:fld id="{056D3098-C55E-40F6-9DFB-B2F31240632C}" type="slidenum">
              <a:rPr lang="tr-TR" smtClean="0"/>
              <a:pPr/>
              <a:t>‹#›</a:t>
            </a:fld>
            <a:endParaRPr lang="tr-TR"/>
          </a:p>
        </p:txBody>
      </p:sp>
    </p:spTree>
    <p:extLst>
      <p:ext uri="{BB962C8B-B14F-4D97-AF65-F5344CB8AC3E}">
        <p14:creationId xmlns:p14="http://schemas.microsoft.com/office/powerpoint/2010/main" val="2278308612"/>
      </p:ext>
    </p:extLst>
  </p:cSld>
  <p:clrMap bg1="lt1" tx1="dk1" bg2="lt2" tx2="dk2" accent1="accent1" accent2="accent2" accent3="accent3" accent4="accent4" accent5="accent5" accent6="accent6" hlink="hlink" folHlink="folHlink"/>
  <p:hf sldNum="0" hdr="0" ftr="0" dt="0"/>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p:cNvSpPr>
            <a:spLocks noGrp="1" noRot="1" noChangeAspect="1" noTextEdit="1"/>
          </p:cNvSpPr>
          <p:nvPr>
            <p:ph type="sldImg"/>
          </p:nvPr>
        </p:nvSpPr>
        <p:spPr bwMode="auto">
          <a:xfrm>
            <a:off x="711200" y="744538"/>
            <a:ext cx="537686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p:txBody>
      </p:sp>
      <p:sp>
        <p:nvSpPr>
          <p:cNvPr id="52228" name="3 Üstbilgi Yer Tutucusu"/>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66837" fontAlgn="base">
              <a:spcBef>
                <a:spcPct val="0"/>
              </a:spcBef>
              <a:spcAft>
                <a:spcPct val="0"/>
              </a:spcAft>
              <a:defRPr/>
            </a:pPr>
            <a:r>
              <a:rPr lang="tr-TR" dirty="0" smtClean="0"/>
              <a:t>2</a:t>
            </a:r>
          </a:p>
        </p:txBody>
      </p:sp>
    </p:spTree>
    <p:extLst>
      <p:ext uri="{BB962C8B-B14F-4D97-AF65-F5344CB8AC3E}">
        <p14:creationId xmlns:p14="http://schemas.microsoft.com/office/powerpoint/2010/main" val="4147321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242054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6863"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2338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42950" y="2130430"/>
            <a:ext cx="84201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AAADEDF-4853-4FDC-9E8C-F14870D6FDD1}" type="datetime1">
              <a:rPr lang="tr-TR" smtClean="0"/>
              <a:pPr/>
              <a:t>21.10.2015</a:t>
            </a:fld>
            <a:endParaRPr lang="tr-TR"/>
          </a:p>
        </p:txBody>
      </p:sp>
      <p:sp>
        <p:nvSpPr>
          <p:cNvPr id="5" name="Altbilgi Yer Tutucusu 4"/>
          <p:cNvSpPr>
            <a:spLocks noGrp="1"/>
          </p:cNvSpPr>
          <p:nvPr>
            <p:ph type="ftr" sz="quarter" idx="11"/>
          </p:nvPr>
        </p:nvSpPr>
        <p:spPr/>
        <p:txBody>
          <a:bodyPr/>
          <a:lstStyle/>
          <a:p>
            <a:endParaRPr lang="tr-TR"/>
          </a:p>
        </p:txBody>
      </p:sp>
      <p:sp>
        <p:nvSpPr>
          <p:cNvPr id="7"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8"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150175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745553F-874A-4775-B0A8-92E168808F74}" type="datetime1">
              <a:rPr lang="tr-TR" smtClean="0"/>
              <a:pPr/>
              <a:t>21.10.2015</a:t>
            </a:fld>
            <a:endParaRPr lang="tr-TR"/>
          </a:p>
        </p:txBody>
      </p:sp>
      <p:sp>
        <p:nvSpPr>
          <p:cNvPr id="5" name="Altbilgi Yer Tutucusu 4"/>
          <p:cNvSpPr>
            <a:spLocks noGrp="1"/>
          </p:cNvSpPr>
          <p:nvPr>
            <p:ph type="ftr" sz="quarter" idx="11"/>
          </p:nvPr>
        </p:nvSpPr>
        <p:spPr/>
        <p:txBody>
          <a:bodyPr/>
          <a:lstStyle/>
          <a:p>
            <a:endParaRPr lang="tr-TR"/>
          </a:p>
        </p:txBody>
      </p:sp>
      <p:sp>
        <p:nvSpPr>
          <p:cNvPr id="7" name="17 Slayt Numarası Yer Tutucusu"/>
          <p:cNvSpPr txBox="1">
            <a:spLocks/>
          </p:cNvSpPr>
          <p:nvPr userDrawn="1"/>
        </p:nvSpPr>
        <p:spPr>
          <a:xfrm>
            <a:off x="3667116" y="6421465"/>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8" name="17 Slayt Numarası Yer Tutucusu"/>
          <p:cNvSpPr txBox="1">
            <a:spLocks/>
          </p:cNvSpPr>
          <p:nvPr userDrawn="1"/>
        </p:nvSpPr>
        <p:spPr>
          <a:xfrm>
            <a:off x="5918211" y="6350027"/>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362684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181850" y="274643"/>
            <a:ext cx="222885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95300" y="274643"/>
            <a:ext cx="652145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5E5D5CC-ACEE-4E55-877D-86F44C9BD658}" type="datetime1">
              <a:rPr lang="tr-TR" smtClean="0"/>
              <a:pPr/>
              <a:t>21.10.2015</a:t>
            </a:fld>
            <a:endParaRPr lang="tr-TR"/>
          </a:p>
        </p:txBody>
      </p:sp>
      <p:sp>
        <p:nvSpPr>
          <p:cNvPr id="5" name="Altbilgi Yer Tutucusu 4"/>
          <p:cNvSpPr>
            <a:spLocks noGrp="1"/>
          </p:cNvSpPr>
          <p:nvPr>
            <p:ph type="ftr" sz="quarter" idx="11"/>
          </p:nvPr>
        </p:nvSpPr>
        <p:spPr/>
        <p:txBody>
          <a:bodyPr/>
          <a:lstStyle/>
          <a:p>
            <a:endParaRPr lang="tr-TR"/>
          </a:p>
        </p:txBody>
      </p:sp>
      <p:sp>
        <p:nvSpPr>
          <p:cNvPr id="9" name="17 Slayt Numarası Yer Tutucusu"/>
          <p:cNvSpPr>
            <a:spLocks noGrp="1"/>
          </p:cNvSpPr>
          <p:nvPr>
            <p:ph type="sldNum" sz="quarter" idx="12"/>
          </p:nvPr>
        </p:nvSpPr>
        <p:spPr>
          <a:xfrm>
            <a:off x="5570559" y="6429400"/>
            <a:ext cx="2311400" cy="365125"/>
          </a:xfrm>
          <a:prstGeom prst="rect">
            <a:avLst/>
          </a:prstGeom>
        </p:spPr>
        <p:txBody>
          <a:bodyPr/>
          <a:lstStyle>
            <a:lvl1pPr>
              <a:defRPr sz="1400" b="1">
                <a:solidFill>
                  <a:schemeClr val="accent1"/>
                </a:solidFill>
                <a:latin typeface="+mj-lt"/>
              </a:defRPr>
            </a:lvl1pPr>
          </a:lstStyle>
          <a:p>
            <a:pPr>
              <a:defRPr/>
            </a:pPr>
            <a:fld id="{9FE600EB-B4B0-4F59-B6CD-45A3808730BD}" type="slidenum">
              <a:rPr lang="tr-TR"/>
              <a:pPr>
                <a:defRPr/>
              </a:pPr>
              <a:t>‹#›</a:t>
            </a:fld>
            <a:endParaRPr lang="tr-TR" dirty="0"/>
          </a:p>
        </p:txBody>
      </p:sp>
      <p:sp>
        <p:nvSpPr>
          <p:cNvPr id="10"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2959631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aşlık Slaydı">
    <p:spTree>
      <p:nvGrpSpPr>
        <p:cNvPr id="1" name=""/>
        <p:cNvGrpSpPr/>
        <p:nvPr/>
      </p:nvGrpSpPr>
      <p:grpSpPr>
        <a:xfrm>
          <a:off x="0" y="0"/>
          <a:ext cx="0" cy="0"/>
          <a:chOff x="0" y="0"/>
          <a:chExt cx="0" cy="0"/>
        </a:xfrm>
      </p:grpSpPr>
      <p:pic>
        <p:nvPicPr>
          <p:cNvPr id="3" name="14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90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6123131" y="3573018"/>
            <a:ext cx="3782870" cy="1584176"/>
          </a:xfrm>
        </p:spPr>
        <p:txBody>
          <a:bodyPr>
            <a:normAutofit/>
          </a:bodyPr>
          <a:lstStyle>
            <a:lvl1pPr>
              <a:defRPr sz="38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68125D5-8496-42D7-AEAE-3FF0FB2C50B3}" type="datetime1">
              <a:rPr lang="tr-TR" smtClean="0"/>
              <a:pPr>
                <a:defRPr/>
              </a:pPr>
              <a:t>21.10.2015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a:xfrm>
            <a:off x="3738554" y="6429400"/>
            <a:ext cx="2311400" cy="365125"/>
          </a:xfrm>
          <a:prstGeom prst="rect">
            <a:avLst/>
          </a:prstGeom>
        </p:spPr>
        <p:txBody>
          <a:bodyPr/>
          <a:lstStyle>
            <a:lvl1pPr>
              <a:defRPr/>
            </a:lvl1pPr>
          </a:lstStyle>
          <a:p>
            <a:pPr>
              <a:defRPr/>
            </a:pPr>
            <a:fld id="{8DC0F2C6-41C3-4FF0-B32D-6FB935B47DF0}" type="slidenum">
              <a:rPr lang="tr-TR"/>
              <a:pPr>
                <a:defRPr/>
              </a:pPr>
              <a:t>‹#›</a:t>
            </a:fld>
            <a:endParaRPr lang="tr-TR"/>
          </a:p>
        </p:txBody>
      </p:sp>
    </p:spTree>
    <p:extLst>
      <p:ext uri="{BB962C8B-B14F-4D97-AF65-F5344CB8AC3E}">
        <p14:creationId xmlns:p14="http://schemas.microsoft.com/office/powerpoint/2010/main" val="258630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Veri Yer Tutucusu 3"/>
          <p:cNvSpPr>
            <a:spLocks noGrp="1"/>
          </p:cNvSpPr>
          <p:nvPr>
            <p:ph type="dt" sz="half" idx="10"/>
          </p:nvPr>
        </p:nvSpPr>
        <p:spPr/>
        <p:txBody>
          <a:bodyPr/>
          <a:lstStyle/>
          <a:p>
            <a:fld id="{E35CE0B8-4D7E-4F2F-874E-015E695B96EC}" type="datetime1">
              <a:rPr lang="tr-TR" smtClean="0"/>
              <a:pPr/>
              <a:t>21.10.2015</a:t>
            </a:fld>
            <a:endParaRPr lang="tr-TR"/>
          </a:p>
        </p:txBody>
      </p:sp>
      <p:sp>
        <p:nvSpPr>
          <p:cNvPr id="5" name="Altbilgi Yer Tutucusu 4"/>
          <p:cNvSpPr>
            <a:spLocks noGrp="1"/>
          </p:cNvSpPr>
          <p:nvPr>
            <p:ph type="ftr" sz="quarter" idx="11"/>
          </p:nvPr>
        </p:nvSpPr>
        <p:spPr>
          <a:xfrm>
            <a:off x="2668042" y="6513698"/>
            <a:ext cx="3136900" cy="365125"/>
          </a:xfrm>
        </p:spPr>
        <p:txBody>
          <a:bodyPr/>
          <a:lstStyle/>
          <a:p>
            <a:endParaRPr lang="tr-TR" dirty="0"/>
          </a:p>
        </p:txBody>
      </p:sp>
      <p:sp>
        <p:nvSpPr>
          <p:cNvPr id="7" name="17 Slayt Numarası Yer Tutucusu"/>
          <p:cNvSpPr txBox="1">
            <a:spLocks/>
          </p:cNvSpPr>
          <p:nvPr userDrawn="1"/>
        </p:nvSpPr>
        <p:spPr>
          <a:xfrm>
            <a:off x="3080792" y="6492875"/>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41994570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82506" y="4406905"/>
            <a:ext cx="84201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A535436-4B20-43C6-990B-5AB281552609}" type="datetime1">
              <a:rPr lang="tr-TR" smtClean="0"/>
              <a:pPr/>
              <a:t>21.10.2015</a:t>
            </a:fld>
            <a:endParaRPr lang="tr-TR"/>
          </a:p>
        </p:txBody>
      </p:sp>
      <p:sp>
        <p:nvSpPr>
          <p:cNvPr id="5" name="Altbilgi Yer Tutucusu 4"/>
          <p:cNvSpPr>
            <a:spLocks noGrp="1"/>
          </p:cNvSpPr>
          <p:nvPr>
            <p:ph type="ftr" sz="quarter" idx="11"/>
          </p:nvPr>
        </p:nvSpPr>
        <p:spPr/>
        <p:txBody>
          <a:bodyPr/>
          <a:lstStyle/>
          <a:p>
            <a:endParaRPr lang="tr-TR"/>
          </a:p>
        </p:txBody>
      </p:sp>
      <p:sp>
        <p:nvSpPr>
          <p:cNvPr id="7"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8"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293486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B499ED0E-3D60-4B83-B1FB-C8D2E9B9F4D1}" type="datetime1">
              <a:rPr lang="tr-TR" smtClean="0"/>
              <a:pPr/>
              <a:t>21.10.2015</a:t>
            </a:fld>
            <a:endParaRPr lang="tr-TR"/>
          </a:p>
        </p:txBody>
      </p:sp>
      <p:sp>
        <p:nvSpPr>
          <p:cNvPr id="6" name="Altbilgi Yer Tutucusu 5"/>
          <p:cNvSpPr>
            <a:spLocks noGrp="1"/>
          </p:cNvSpPr>
          <p:nvPr>
            <p:ph type="ftr" sz="quarter" idx="11"/>
          </p:nvPr>
        </p:nvSpPr>
        <p:spPr/>
        <p:txBody>
          <a:bodyPr/>
          <a:lstStyle/>
          <a:p>
            <a:endParaRPr lang="tr-TR"/>
          </a:p>
        </p:txBody>
      </p:sp>
      <p:sp>
        <p:nvSpPr>
          <p:cNvPr id="8"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9"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9145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5B3E828-3FFF-4550-9691-FE791FF212D0}" type="datetime1">
              <a:rPr lang="tr-TR" smtClean="0"/>
              <a:pPr/>
              <a:t>21.10.2015</a:t>
            </a:fld>
            <a:endParaRPr lang="tr-TR"/>
          </a:p>
        </p:txBody>
      </p:sp>
      <p:sp>
        <p:nvSpPr>
          <p:cNvPr id="8" name="Altbilgi Yer Tutucusu 7"/>
          <p:cNvSpPr>
            <a:spLocks noGrp="1"/>
          </p:cNvSpPr>
          <p:nvPr>
            <p:ph type="ftr" sz="quarter" idx="11"/>
          </p:nvPr>
        </p:nvSpPr>
        <p:spPr/>
        <p:txBody>
          <a:bodyPr/>
          <a:lstStyle/>
          <a:p>
            <a:endParaRPr lang="tr-TR"/>
          </a:p>
        </p:txBody>
      </p:sp>
      <p:sp>
        <p:nvSpPr>
          <p:cNvPr id="10"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11"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18495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AA532489-FF8D-493A-AEA9-A1ACA2AC7AF0}" type="datetime1">
              <a:rPr lang="tr-TR" smtClean="0"/>
              <a:pPr/>
              <a:t>21.10.2015</a:t>
            </a:fld>
            <a:endParaRPr lang="tr-TR"/>
          </a:p>
        </p:txBody>
      </p:sp>
      <p:sp>
        <p:nvSpPr>
          <p:cNvPr id="4" name="Altbilgi Yer Tutucusu 3"/>
          <p:cNvSpPr>
            <a:spLocks noGrp="1"/>
          </p:cNvSpPr>
          <p:nvPr>
            <p:ph type="ftr" sz="quarter" idx="11"/>
          </p:nvPr>
        </p:nvSpPr>
        <p:spPr/>
        <p:txBody>
          <a:bodyPr/>
          <a:lstStyle/>
          <a:p>
            <a:endParaRPr lang="tr-TR"/>
          </a:p>
        </p:txBody>
      </p:sp>
      <p:sp>
        <p:nvSpPr>
          <p:cNvPr id="6"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7"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151363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2D6B39-FB5E-4194-AE4C-37A4CE3E4417}" type="datetime1">
              <a:rPr lang="tr-TR" smtClean="0"/>
              <a:pPr/>
              <a:t>21.10.2015</a:t>
            </a:fld>
            <a:endParaRPr lang="tr-TR"/>
          </a:p>
        </p:txBody>
      </p:sp>
      <p:sp>
        <p:nvSpPr>
          <p:cNvPr id="3" name="Altbilgi Yer Tutucusu 2"/>
          <p:cNvSpPr>
            <a:spLocks noGrp="1"/>
          </p:cNvSpPr>
          <p:nvPr>
            <p:ph type="ftr" sz="quarter" idx="11"/>
          </p:nvPr>
        </p:nvSpPr>
        <p:spPr>
          <a:xfrm>
            <a:off x="1280592" y="6246837"/>
            <a:ext cx="3136900" cy="365125"/>
          </a:xfrm>
        </p:spPr>
        <p:txBody>
          <a:bodyPr/>
          <a:lstStyle/>
          <a:p>
            <a:endParaRPr lang="tr-TR" dirty="0"/>
          </a:p>
        </p:txBody>
      </p:sp>
      <p:sp>
        <p:nvSpPr>
          <p:cNvPr id="5"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97774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95300" y="273050"/>
            <a:ext cx="3259006"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D340DA7-BC5B-4981-AEF7-6B2F6BD410B1}" type="datetime1">
              <a:rPr lang="tr-TR" smtClean="0"/>
              <a:pPr/>
              <a:t>21.10.2015</a:t>
            </a:fld>
            <a:endParaRPr lang="tr-TR"/>
          </a:p>
        </p:txBody>
      </p:sp>
      <p:sp>
        <p:nvSpPr>
          <p:cNvPr id="6" name="Altbilgi Yer Tutucusu 5"/>
          <p:cNvSpPr>
            <a:spLocks noGrp="1"/>
          </p:cNvSpPr>
          <p:nvPr>
            <p:ph type="ftr" sz="quarter" idx="11"/>
          </p:nvPr>
        </p:nvSpPr>
        <p:spPr/>
        <p:txBody>
          <a:bodyPr/>
          <a:lstStyle/>
          <a:p>
            <a:endParaRPr lang="tr-TR"/>
          </a:p>
        </p:txBody>
      </p:sp>
      <p:sp>
        <p:nvSpPr>
          <p:cNvPr id="8"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9"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288151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41645" y="4800600"/>
            <a:ext cx="59436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93BB91-3B2E-4400-ACA2-44DEC9618820}" type="datetime1">
              <a:rPr lang="tr-TR" smtClean="0"/>
              <a:pPr/>
              <a:t>21.10.2015</a:t>
            </a:fld>
            <a:endParaRPr lang="tr-TR"/>
          </a:p>
        </p:txBody>
      </p:sp>
      <p:sp>
        <p:nvSpPr>
          <p:cNvPr id="6" name="Altbilgi Yer Tutucusu 5"/>
          <p:cNvSpPr>
            <a:spLocks noGrp="1"/>
          </p:cNvSpPr>
          <p:nvPr>
            <p:ph type="ftr" sz="quarter" idx="11"/>
          </p:nvPr>
        </p:nvSpPr>
        <p:spPr>
          <a:xfrm>
            <a:off x="2098666" y="6429399"/>
            <a:ext cx="3136900" cy="365125"/>
          </a:xfrm>
        </p:spPr>
        <p:txBody>
          <a:bodyPr/>
          <a:lstStyle/>
          <a:p>
            <a:endParaRPr lang="tr-TR" dirty="0"/>
          </a:p>
        </p:txBody>
      </p:sp>
      <p:sp>
        <p:nvSpPr>
          <p:cNvPr id="8"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193907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36F88-A602-40B2-9230-D6300D600849}" type="datetime1">
              <a:rPr lang="tr-TR" smtClean="0"/>
              <a:pPr/>
              <a:t>21.10.2015</a:t>
            </a:fld>
            <a:endParaRPr lang="tr-TR"/>
          </a:p>
        </p:txBody>
      </p:sp>
      <p:sp>
        <p:nvSpPr>
          <p:cNvPr id="5" name="Altbilgi Yer Tutucusu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10"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val="47449211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ctrTitle"/>
          </p:nvPr>
        </p:nvSpPr>
        <p:spPr>
          <a:xfrm>
            <a:off x="3318577" y="4365104"/>
            <a:ext cx="6558301" cy="1584476"/>
          </a:xfrm>
        </p:spPr>
        <p:txBody>
          <a:bodyPr/>
          <a:lstStyle/>
          <a:p>
            <a:pPr algn="l" eaLnBrk="1" hangingPunct="1"/>
            <a:r>
              <a:rPr lang="tr-TR" b="1" dirty="0" smtClean="0">
                <a:solidFill>
                  <a:schemeClr val="bg1"/>
                </a:solidFill>
              </a:rPr>
              <a:t>BALIKESİR</a:t>
            </a:r>
            <a:r>
              <a:rPr lang="en-US" b="1" dirty="0" smtClean="0">
                <a:solidFill>
                  <a:schemeClr val="bg1"/>
                </a:solidFill>
              </a:rPr>
              <a:t/>
            </a:r>
            <a:br>
              <a:rPr lang="en-US" b="1" dirty="0" smtClean="0">
                <a:solidFill>
                  <a:schemeClr val="bg1"/>
                </a:solidFill>
              </a:rPr>
            </a:br>
            <a:r>
              <a:rPr lang="tr-TR" b="1" dirty="0" smtClean="0">
                <a:solidFill>
                  <a:schemeClr val="bg1"/>
                </a:solidFill>
              </a:rPr>
              <a:t>İL MİLLİ EĞİTİM MÜDÜRLÜĞÜ</a:t>
            </a:r>
          </a:p>
        </p:txBody>
      </p:sp>
      <p:sp>
        <p:nvSpPr>
          <p:cNvPr id="4" name="2 Slayt Numarası Yer Tutucusu"/>
          <p:cNvSpPr txBox="1">
            <a:spLocks/>
          </p:cNvSpPr>
          <p:nvPr/>
        </p:nvSpPr>
        <p:spPr>
          <a:xfrm>
            <a:off x="166654" y="6357962"/>
            <a:ext cx="2311400" cy="365125"/>
          </a:xfrm>
          <a:prstGeom prst="rect">
            <a:avLst/>
          </a:prstGeom>
        </p:spPr>
        <p:txBody>
          <a:bodyPr/>
          <a:lstStyle/>
          <a:p>
            <a:pPr marL="0" marR="0" lvl="0" indent="0" algn="l" defTabSz="1072866" rtl="0" eaLnBrk="1" fontAlgn="auto" latinLnBrk="0" hangingPunct="1">
              <a:lnSpc>
                <a:spcPct val="100000"/>
              </a:lnSpc>
              <a:spcBef>
                <a:spcPts val="0"/>
              </a:spcBef>
              <a:spcAft>
                <a:spcPts val="0"/>
              </a:spcAft>
              <a:buClrTx/>
              <a:buSzTx/>
              <a:buFontTx/>
              <a:buNone/>
              <a:tabLst/>
              <a:defRPr/>
            </a:pPr>
            <a:r>
              <a:rPr kumimoji="0" lang="tr-TR" sz="2100" b="0" i="0" u="none" strike="noStrike" kern="1200" cap="none" spc="0" normalizeH="0" baseline="0" noProof="0" dirty="0" smtClean="0">
                <a:ln>
                  <a:noFill/>
                </a:ln>
                <a:solidFill>
                  <a:schemeClr val="bg1"/>
                </a:solidFill>
                <a:effectLst/>
                <a:uLnTx/>
                <a:uFillTx/>
                <a:latin typeface="+mn-lt"/>
                <a:ea typeface="+mn-ea"/>
                <a:cs typeface="+mn-cs"/>
              </a:rPr>
              <a:t>İstatistik Semineri</a:t>
            </a:r>
            <a:endParaRPr kumimoji="0" lang="tr-TR" sz="21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65959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893647"/>
          </a:xfrm>
          <a:prstGeom prst="rect">
            <a:avLst/>
          </a:prstGeom>
          <a:noFill/>
        </p:spPr>
        <p:txBody>
          <a:bodyPr wrap="square" rtlCol="0">
            <a:spAutoFit/>
          </a:bodyPr>
          <a:lstStyle/>
          <a:p>
            <a:pPr algn="just"/>
            <a:r>
              <a:rPr lang="tr-TR" sz="2600" b="1" dirty="0" smtClean="0"/>
              <a:t>5. Kaynaştırma Eğitimi : </a:t>
            </a:r>
            <a:r>
              <a:rPr lang="tr-TR" sz="2600" dirty="0" smtClean="0"/>
              <a:t>Okulda kaynaştırma eğitimine tabi öğrenci bulunuyorsa e-okul Modülünde Öğrencinin Rehberlik Araştırma Merkezleri veya Hastanelerden aldıkları raporlar doğrultusunda Özür grubuna göre tanımlanıp işaretlenmesi gerekir. (Geçici Raporları olan öğrencilerin durumu bu işlemlere tabi değildir.)</a:t>
            </a:r>
          </a:p>
          <a:p>
            <a:pPr algn="just"/>
            <a:r>
              <a:rPr lang="tr-TR" sz="2600" b="1" dirty="0" smtClean="0"/>
              <a:t>6. Taşımalı Öğrenciler : Taşıma Merkezi Okullar </a:t>
            </a:r>
            <a:r>
              <a:rPr lang="tr-TR" sz="2600" dirty="0" smtClean="0"/>
              <a:t>bünyesinde eğitim gören öğrencilerden taşımalı sistemle gelen öğrencilerin e-okul öğrenci işlemleri bölümünden bu öğrencilerin taşımalı durumu aktif hale getirilip taşınma sebepleri işaretlenmesi gerekir.</a:t>
            </a:r>
          </a:p>
          <a:p>
            <a:pPr algn="just"/>
            <a:r>
              <a:rPr lang="tr-TR" sz="2600" b="1" dirty="0" smtClean="0"/>
              <a:t>7. Burslu Öğrenciler: </a:t>
            </a:r>
            <a:r>
              <a:rPr lang="tr-TR" sz="2600" dirty="0" smtClean="0"/>
              <a:t>Ortaokul ve Ortaöğretim kurumlarının bünyesindeki öğrencilerden burs alanların durumları e-okulda ki ilgili yerlerin işaretlenmesi gerekir.</a:t>
            </a:r>
            <a:endParaRPr lang="tr-TR" sz="2600" b="1" dirty="0"/>
          </a:p>
        </p:txBody>
      </p:sp>
    </p:spTree>
    <p:extLst>
      <p:ext uri="{BB962C8B-B14F-4D97-AF65-F5344CB8AC3E}">
        <p14:creationId xmlns:p14="http://schemas.microsoft.com/office/powerpoint/2010/main" val="2899761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893647"/>
          </a:xfrm>
          <a:prstGeom prst="rect">
            <a:avLst/>
          </a:prstGeom>
          <a:noFill/>
        </p:spPr>
        <p:txBody>
          <a:bodyPr wrap="square" rtlCol="0">
            <a:spAutoFit/>
          </a:bodyPr>
          <a:lstStyle/>
          <a:p>
            <a:pPr algn="just"/>
            <a:r>
              <a:rPr lang="tr-TR" sz="2400" b="1" dirty="0" smtClean="0"/>
              <a:t>8. Şartlı Nakit İmkanlarından Faydalanan Öğrenciler : </a:t>
            </a:r>
            <a:r>
              <a:rPr lang="tr-TR" sz="2400" dirty="0" smtClean="0"/>
              <a:t>Sosyal Hizmetler kurumundan Şartlı Nakit imkanlarından faydalanan veya başvuru yapan Öğrencilerin bilgilerinin eksiksiz olarak işaretlenip kayıt altına alınması gerekir,ayrıca  bu öğrencilerin durumlarının hassas olmasından dolayı ikinci şahıs ve başka kurumlarla isim ve bilgi paylaşımı yapılmaması gerekir.</a:t>
            </a:r>
          </a:p>
          <a:p>
            <a:pPr algn="just"/>
            <a:r>
              <a:rPr lang="tr-TR" sz="2400" b="1" dirty="0" smtClean="0"/>
              <a:t>9. Şube İşlemlerinin Tamamlanması: </a:t>
            </a:r>
            <a:r>
              <a:rPr lang="tr-TR" sz="2400" dirty="0" smtClean="0"/>
              <a:t>Her Eğitim Öğretim yılının sonunda Şubelerde kayıtlı öğrencilerin sınıflarını başarılı bir şekilde tamamlayanların sınıf atlatma işlemleri Bakanlığımızın Bilgi İşlem Dairesinde e-okuldan sorumlu bilişimciler tarafından yapılır.</a:t>
            </a:r>
          </a:p>
          <a:p>
            <a:pPr algn="just"/>
            <a:r>
              <a:rPr lang="tr-TR" sz="2400" dirty="0" smtClean="0"/>
              <a:t>Sınıf atlatma işlemleri yapıldıktan sonra bu sınıfların şubeleri pasif hale geldiğinden kurum müdürlüklerinin her eğitim öğretim yılı başında  şube sınıf öğretmenlerini tanımlanıp,şubelerin tekrar aktif hale gelmesini sağlamaları gerekmektedir; aksi durumda öğrenci bilgilerine erişilemez.</a:t>
            </a:r>
            <a:endParaRPr lang="tr-TR" sz="2400" dirty="0"/>
          </a:p>
        </p:txBody>
      </p:sp>
    </p:spTree>
    <p:extLst>
      <p:ext uri="{BB962C8B-B14F-4D97-AF65-F5344CB8AC3E}">
        <p14:creationId xmlns:p14="http://schemas.microsoft.com/office/powerpoint/2010/main" val="1244394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1200329"/>
          </a:xfrm>
          <a:prstGeom prst="rect">
            <a:avLst/>
          </a:prstGeom>
          <a:noFill/>
        </p:spPr>
        <p:txBody>
          <a:bodyPr wrap="square" rtlCol="0">
            <a:spAutoFit/>
          </a:bodyPr>
          <a:lstStyle/>
          <a:p>
            <a:pPr algn="just"/>
            <a:r>
              <a:rPr lang="tr-TR" sz="2400" b="1" dirty="0" smtClean="0"/>
              <a:t>10. Seçmeli Ders İşlemlerinin Tamamlanması: </a:t>
            </a:r>
            <a:r>
              <a:rPr lang="tr-TR" sz="2400" dirty="0" smtClean="0"/>
              <a:t>Okulda o yıl içinde okutulması planlanan seçmeli derslerin tanımlaması işleminin e-okul modülünden yapılması</a:t>
            </a:r>
            <a:r>
              <a:rPr lang="tr-TR" sz="2400" b="1" dirty="0" smtClean="0"/>
              <a:t> </a:t>
            </a:r>
            <a:endParaRPr lang="tr-TR" sz="2400" dirty="0"/>
          </a:p>
        </p:txBody>
      </p:sp>
      <p:pic>
        <p:nvPicPr>
          <p:cNvPr id="2049" name="Picture 1" descr="https://e-okul.meb.gov.tr/images/imgSpac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3300" y="1600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e-okul.meb.gov.tr/images/imgSpac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3300" y="1600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383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893647"/>
          </a:xfrm>
          <a:prstGeom prst="rect">
            <a:avLst/>
          </a:prstGeom>
          <a:noFill/>
        </p:spPr>
        <p:txBody>
          <a:bodyPr wrap="square" rtlCol="0">
            <a:spAutoFit/>
          </a:bodyPr>
          <a:lstStyle/>
          <a:p>
            <a:pPr algn="just"/>
            <a:r>
              <a:rPr lang="tr-TR" sz="2600" b="1" dirty="0" smtClean="0">
                <a:solidFill>
                  <a:srgbClr val="FF0000"/>
                </a:solidFill>
              </a:rPr>
              <a:t>Tüm Eğitim Kurumlarının</a:t>
            </a:r>
          </a:p>
          <a:p>
            <a:pPr marL="457200" indent="-457200" algn="just">
              <a:buFont typeface="Wingdings" pitchFamily="2" charset="2"/>
              <a:buChar char="Ø"/>
            </a:pPr>
            <a:r>
              <a:rPr lang="tr-TR" sz="2600" b="1" dirty="0">
                <a:solidFill>
                  <a:srgbClr val="FF0000"/>
                </a:solidFill>
              </a:rPr>
              <a:t>Tahsis Durumu</a:t>
            </a:r>
          </a:p>
          <a:p>
            <a:pPr marL="457200" indent="-457200" algn="just">
              <a:buFont typeface="Wingdings" pitchFamily="2" charset="2"/>
              <a:buChar char="Ø"/>
            </a:pPr>
            <a:r>
              <a:rPr lang="tr-TR" sz="2600" b="1" dirty="0">
                <a:solidFill>
                  <a:srgbClr val="FF0000"/>
                </a:solidFill>
              </a:rPr>
              <a:t>Bina Durumu</a:t>
            </a:r>
          </a:p>
          <a:p>
            <a:pPr marL="457200" indent="-457200" algn="just">
              <a:buFont typeface="Wingdings" pitchFamily="2" charset="2"/>
              <a:buChar char="Ø"/>
            </a:pPr>
            <a:r>
              <a:rPr lang="tr-TR" sz="2600" b="1" dirty="0">
                <a:solidFill>
                  <a:srgbClr val="FF0000"/>
                </a:solidFill>
              </a:rPr>
              <a:t>Lojman Durumu</a:t>
            </a:r>
          </a:p>
          <a:p>
            <a:pPr marL="457200" indent="-457200" algn="just">
              <a:buFont typeface="Wingdings" pitchFamily="2" charset="2"/>
              <a:buChar char="Ø"/>
            </a:pPr>
            <a:r>
              <a:rPr lang="tr-TR" sz="2600" b="1" dirty="0">
                <a:solidFill>
                  <a:srgbClr val="FF0000"/>
                </a:solidFill>
              </a:rPr>
              <a:t>Bina </a:t>
            </a:r>
            <a:r>
              <a:rPr lang="tr-TR" sz="2600" b="1" dirty="0" smtClean="0">
                <a:solidFill>
                  <a:srgbClr val="FF0000"/>
                </a:solidFill>
              </a:rPr>
              <a:t>Kullanımı </a:t>
            </a:r>
          </a:p>
          <a:p>
            <a:pPr algn="just"/>
            <a:r>
              <a:rPr lang="tr-TR" sz="2600" b="1" dirty="0" smtClean="0">
                <a:solidFill>
                  <a:srgbClr val="FF0000"/>
                </a:solidFill>
              </a:rPr>
              <a:t>	Ekranları MEİS Modülü, e-okul Modülü, HEM Modülü olmak üzere bütün Resmi veya özel örgün ve yaygın eğitim kurumlarının veri girişi ya da güncelleme işlemlerinin yapılması gereken ortak ekranlardır.</a:t>
            </a:r>
          </a:p>
          <a:p>
            <a:pPr algn="just"/>
            <a:r>
              <a:rPr lang="tr-TR" sz="2600" b="1" dirty="0" smtClean="0">
                <a:solidFill>
                  <a:srgbClr val="FF0000"/>
                </a:solidFill>
              </a:rPr>
              <a:t>	İlçe Milli Eğitim Müdürlüklerinin listesinde bulunan tüm Resmi, Özel Örgün ve Yaygın eğitim kurumlarının kendilerine ait bu ekranları eksiksiz olarak doldurup, kayıt altına alınması gerekir.</a:t>
            </a:r>
            <a:endParaRPr lang="tr-TR" sz="2600" b="1" dirty="0">
              <a:solidFill>
                <a:srgbClr val="FF0000"/>
              </a:solidFill>
            </a:endParaRPr>
          </a:p>
        </p:txBody>
      </p:sp>
    </p:spTree>
    <p:extLst>
      <p:ext uri="{BB962C8B-B14F-4D97-AF65-F5344CB8AC3E}">
        <p14:creationId xmlns:p14="http://schemas.microsoft.com/office/powerpoint/2010/main" val="75935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8464" y="2348880"/>
            <a:ext cx="9649072" cy="4093428"/>
          </a:xfrm>
          <a:prstGeom prst="rect">
            <a:avLst/>
          </a:prstGeom>
          <a:noFill/>
        </p:spPr>
        <p:txBody>
          <a:bodyPr wrap="square" rtlCol="0">
            <a:spAutoFit/>
          </a:bodyPr>
          <a:lstStyle/>
          <a:p>
            <a:pPr algn="just"/>
            <a:r>
              <a:rPr lang="tr-TR" sz="2600" dirty="0"/>
              <a:t>	</a:t>
            </a:r>
            <a:r>
              <a:rPr lang="tr-TR" sz="2600" dirty="0" smtClean="0"/>
              <a:t>Örgün eğitimde bulunan </a:t>
            </a:r>
            <a:r>
              <a:rPr lang="tr-TR" sz="2600" b="1" dirty="0" smtClean="0"/>
              <a:t>Resmi ve Özel Okulların e-okul öğrenci işlemleri </a:t>
            </a:r>
            <a:r>
              <a:rPr lang="tr-TR" sz="2600" dirty="0" smtClean="0"/>
              <a:t>bölümündeki gerekli olan güncelleme ve kayıt işlemlerinin ardından</a:t>
            </a:r>
            <a:r>
              <a:rPr lang="tr-TR" sz="2600" b="1" dirty="0" smtClean="0"/>
              <a:t> e-okul kurum işlemleri bölümünde bulunan;</a:t>
            </a:r>
          </a:p>
          <a:p>
            <a:pPr marL="457200" indent="-457200" algn="just">
              <a:buFont typeface="Wingdings" pitchFamily="2" charset="2"/>
              <a:buChar char="Ø"/>
            </a:pPr>
            <a:r>
              <a:rPr lang="tr-TR" sz="2600" b="1" dirty="0" smtClean="0"/>
              <a:t>Öğretim Şekli / Şube Tipi Güncelle</a:t>
            </a:r>
          </a:p>
          <a:p>
            <a:pPr marL="457200" indent="-457200" algn="just">
              <a:buFont typeface="Wingdings" pitchFamily="2" charset="2"/>
              <a:buChar char="Ø"/>
            </a:pPr>
            <a:r>
              <a:rPr lang="tr-TR" sz="2600" b="1" dirty="0" smtClean="0"/>
              <a:t>Tahsis Durumu</a:t>
            </a:r>
          </a:p>
          <a:p>
            <a:pPr marL="457200" indent="-457200" algn="just">
              <a:buFont typeface="Wingdings" pitchFamily="2" charset="2"/>
              <a:buChar char="Ø"/>
            </a:pPr>
            <a:r>
              <a:rPr lang="tr-TR" sz="2600" b="1" dirty="0" smtClean="0"/>
              <a:t>Bina Durumu</a:t>
            </a:r>
          </a:p>
          <a:p>
            <a:pPr marL="457200" indent="-457200" algn="just">
              <a:buFont typeface="Wingdings" pitchFamily="2" charset="2"/>
              <a:buChar char="Ø"/>
            </a:pPr>
            <a:r>
              <a:rPr lang="tr-TR" sz="2600" b="1" dirty="0" smtClean="0"/>
              <a:t>Lojman Durumu</a:t>
            </a:r>
          </a:p>
          <a:p>
            <a:pPr marL="457200" indent="-457200" algn="just">
              <a:buFont typeface="Wingdings" pitchFamily="2" charset="2"/>
              <a:buChar char="Ø"/>
            </a:pPr>
            <a:r>
              <a:rPr lang="tr-TR" sz="2600" b="1" dirty="0" smtClean="0"/>
              <a:t>Bina Kullanımı</a:t>
            </a:r>
          </a:p>
          <a:p>
            <a:pPr algn="just"/>
            <a:r>
              <a:rPr lang="tr-TR" sz="2600" b="1" dirty="0" smtClean="0"/>
              <a:t>Ekranlarının yukarıdan aşağıya sırasıyla güncellenmesi ya da eksik verilerin  girilmesi gerekir. </a:t>
            </a:r>
            <a:endParaRPr lang="tr-TR" sz="2600" b="1" dirty="0"/>
          </a:p>
        </p:txBody>
      </p:sp>
      <p:pic>
        <p:nvPicPr>
          <p:cNvPr id="2049" name="Picture 1" descr="https://e-okul.meb.gov.tr/images/imgSpac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3300" y="1600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e-okul.meb.gov.tr/images/imgSpac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3300" y="1600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423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a:t>Öğretim Şekli / Şube Tipi </a:t>
            </a:r>
            <a:r>
              <a:rPr lang="tr-TR" sz="2600" b="1" dirty="0" smtClean="0"/>
              <a:t>Güncelle</a:t>
            </a:r>
            <a:endParaRPr lang="tr-TR" sz="2600"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2800" y="1960945"/>
            <a:ext cx="6408712" cy="381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128464" y="5775008"/>
            <a:ext cx="9649072" cy="738664"/>
          </a:xfrm>
          <a:prstGeom prst="rect">
            <a:avLst/>
          </a:prstGeom>
          <a:noFill/>
        </p:spPr>
        <p:txBody>
          <a:bodyPr wrap="square" rtlCol="0">
            <a:spAutoFit/>
          </a:bodyPr>
          <a:lstStyle/>
          <a:p>
            <a:r>
              <a:rPr lang="tr-TR" dirty="0" smtClean="0"/>
              <a:t>Kurum Öğretim Şeklini ve varsa özel eğitim şubelerinin ilgili yerlerini işaretleyip kayıt altına alacak.</a:t>
            </a:r>
            <a:endParaRPr lang="tr-TR" dirty="0"/>
          </a:p>
        </p:txBody>
      </p:sp>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17431" y="5813383"/>
            <a:ext cx="32385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685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a:t>Tahsis </a:t>
            </a:r>
            <a:r>
              <a:rPr lang="tr-TR" sz="2600" b="1" dirty="0" smtClean="0"/>
              <a:t>Durumu</a:t>
            </a:r>
            <a:endParaRPr lang="tr-TR" sz="2600" b="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143597" y="5074267"/>
            <a:ext cx="9649072" cy="1384995"/>
          </a:xfrm>
          <a:prstGeom prst="rect">
            <a:avLst/>
          </a:prstGeom>
          <a:noFill/>
        </p:spPr>
        <p:txBody>
          <a:bodyPr wrap="square" rtlCol="0">
            <a:spAutoFit/>
          </a:bodyPr>
          <a:lstStyle/>
          <a:p>
            <a:pPr algn="just"/>
            <a:r>
              <a:rPr lang="tr-TR" dirty="0" smtClean="0"/>
              <a:t>Kırmızı renkli yazılar dikkatli bir şekilde okunduktan sonra; Kurum eğer başka bir kuruma ait binayı kullanıyor ise bu ekranda il, ilçe, kurum türü ile kurum ismini ok işaretleri aracılığı ile seçip, </a:t>
            </a:r>
            <a:r>
              <a:rPr lang="tr-TR" dirty="0"/>
              <a:t>k</a:t>
            </a:r>
            <a:r>
              <a:rPr lang="tr-TR" dirty="0" smtClean="0"/>
              <a:t>ullandığı derslik sayısının kendi kurumuna tahsis edildiği kadarını rakam olarak yazıp kayıt       altına alacaktır.</a:t>
            </a:r>
            <a:endParaRPr lang="tr-TR" dirty="0"/>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8823" y="6084088"/>
            <a:ext cx="32385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471" y="2348880"/>
            <a:ext cx="633670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9264" y="2358233"/>
            <a:ext cx="1728192" cy="227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Düz Ok Bağlayıcısı 4"/>
          <p:cNvCxnSpPr/>
          <p:nvPr/>
        </p:nvCxnSpPr>
        <p:spPr>
          <a:xfrm flipV="1">
            <a:off x="5921626" y="3140968"/>
            <a:ext cx="13356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434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a:t>Bina Durumu</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7689304" y="2564904"/>
            <a:ext cx="2088232" cy="3647152"/>
          </a:xfrm>
          <a:prstGeom prst="rect">
            <a:avLst/>
          </a:prstGeom>
          <a:noFill/>
        </p:spPr>
        <p:txBody>
          <a:bodyPr wrap="square" rtlCol="0">
            <a:spAutoFit/>
          </a:bodyPr>
          <a:lstStyle/>
          <a:p>
            <a:r>
              <a:rPr lang="tr-TR" dirty="0" smtClean="0"/>
              <a:t>Bina durumu ekranını kendine ait binalar da eğitim veren kurumlar dolduracaktır; eğer birden fazla binaya sahip ise her bina için yeni kayıt eklemesi gerekir.</a:t>
            </a:r>
            <a:endParaRPr lang="tr-TR"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680" y="2495257"/>
            <a:ext cx="7381069" cy="3636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53686" y="5807854"/>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etin kutusu 6"/>
          <p:cNvSpPr txBox="1"/>
          <p:nvPr/>
        </p:nvSpPr>
        <p:spPr>
          <a:xfrm>
            <a:off x="151680" y="6131704"/>
            <a:ext cx="9625856" cy="369332"/>
          </a:xfrm>
          <a:prstGeom prst="rect">
            <a:avLst/>
          </a:prstGeom>
          <a:noFill/>
        </p:spPr>
        <p:txBody>
          <a:bodyPr wrap="square" rtlCol="0">
            <a:spAutoFit/>
          </a:bodyPr>
          <a:lstStyle/>
          <a:p>
            <a:r>
              <a:rPr lang="tr-TR" sz="1800" dirty="0" smtClean="0"/>
              <a:t>Her bina eklenmesi durumunda Listeleme sırası 1, 2, 3 şeklinde artacaktır.</a:t>
            </a:r>
            <a:endParaRPr lang="tr-TR" sz="1800" dirty="0"/>
          </a:p>
        </p:txBody>
      </p:sp>
    </p:spTree>
    <p:extLst>
      <p:ext uri="{BB962C8B-B14F-4D97-AF65-F5344CB8AC3E}">
        <p14:creationId xmlns:p14="http://schemas.microsoft.com/office/powerpoint/2010/main" val="4262441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a:t>Bina Durumu</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632520" y="5445224"/>
            <a:ext cx="7344816" cy="415498"/>
          </a:xfrm>
          <a:prstGeom prst="rect">
            <a:avLst/>
          </a:prstGeom>
          <a:noFill/>
        </p:spPr>
        <p:txBody>
          <a:bodyPr wrap="square" rtlCol="0">
            <a:spAutoFit/>
          </a:bodyPr>
          <a:lstStyle/>
          <a:p>
            <a:r>
              <a:rPr lang="tr-TR" dirty="0" smtClean="0"/>
              <a:t>Bir  binası olan  kurumun doldurmuş olduğu ekran örneği</a:t>
            </a:r>
            <a:endParaRPr lang="tr-TR" dirty="0"/>
          </a:p>
        </p:txBody>
      </p:sp>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542" y="2564903"/>
            <a:ext cx="8756898" cy="273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09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a:t>Lojman Durumu</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135502" y="4491746"/>
            <a:ext cx="9770498" cy="1384995"/>
          </a:xfrm>
          <a:prstGeom prst="rect">
            <a:avLst/>
          </a:prstGeom>
          <a:noFill/>
        </p:spPr>
        <p:txBody>
          <a:bodyPr wrap="square" rtlCol="0">
            <a:spAutoFit/>
          </a:bodyPr>
          <a:lstStyle/>
          <a:p>
            <a:pPr algn="just"/>
            <a:r>
              <a:rPr lang="tr-TR" dirty="0" smtClean="0"/>
              <a:t>Kuruma ait bir lojman var  ve kullanılabilir durumda ise sayısı girilip kayıt altına alınması gerekir</a:t>
            </a:r>
            <a:r>
              <a:rPr lang="tr-TR" cap="small" dirty="0" smtClean="0"/>
              <a:t>.</a:t>
            </a:r>
            <a:r>
              <a:rPr lang="tr-TR" dirty="0" smtClean="0"/>
              <a:t>İşlevselliğini yitirmiş veya yıkılmış durumda bulunan lojmanlar ile daha önceden lojman olup sonra başka amaçlar için kullanılan binalar (Kalorifer dairesi, kömürlük vb) lojman statüsünde kabul edilmeyerek veri girişi yapılmayacaktır. </a:t>
            </a:r>
            <a:endParaRPr lang="tr-TR" dirty="0"/>
          </a:p>
        </p:txBody>
      </p:sp>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4808" y="3284984"/>
            <a:ext cx="2880319"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8472" y="2613920"/>
            <a:ext cx="2821389"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6120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9" name="Metin kutusu 8"/>
          <p:cNvSpPr txBox="1"/>
          <p:nvPr/>
        </p:nvSpPr>
        <p:spPr>
          <a:xfrm>
            <a:off x="613644" y="2420888"/>
            <a:ext cx="8784976" cy="2677656"/>
          </a:xfrm>
          <a:prstGeom prst="rect">
            <a:avLst/>
          </a:prstGeom>
          <a:noFill/>
        </p:spPr>
        <p:txBody>
          <a:bodyPr wrap="square" rtlCol="0">
            <a:spAutoFit/>
          </a:bodyPr>
          <a:lstStyle/>
          <a:p>
            <a:pPr algn="ctr"/>
            <a:r>
              <a:rPr lang="tr-TR" sz="2800" b="1" dirty="0"/>
              <a:t>Türk Millî Eğitim Sisteminin </a:t>
            </a:r>
            <a:r>
              <a:rPr lang="tr-TR" sz="2800" b="1" dirty="0" smtClean="0"/>
              <a:t>Yapısı</a:t>
            </a:r>
          </a:p>
          <a:p>
            <a:pPr algn="ctr"/>
            <a:endParaRPr lang="tr-TR" sz="2800" b="1" dirty="0"/>
          </a:p>
          <a:p>
            <a:pPr algn="just"/>
            <a:r>
              <a:rPr lang="tr-TR" sz="2800" dirty="0" smtClean="0"/>
              <a:t>         1739 </a:t>
            </a:r>
            <a:r>
              <a:rPr lang="tr-TR" sz="2800" dirty="0"/>
              <a:t>sayılı Millî Eğitim Temel Kanunu ile </a:t>
            </a:r>
            <a:r>
              <a:rPr lang="tr-TR" sz="2800" dirty="0" smtClean="0"/>
              <a:t>belirlenmiş olan </a:t>
            </a:r>
            <a:r>
              <a:rPr lang="tr-TR" sz="2800" dirty="0"/>
              <a:t>Millî Eğitim Sistemi, "Örgün Eğitim" ve "</a:t>
            </a:r>
            <a:r>
              <a:rPr lang="tr-TR" sz="2800" dirty="0" smtClean="0"/>
              <a:t>Yaygın Eğitim</a:t>
            </a:r>
            <a:r>
              <a:rPr lang="tr-TR" sz="2800" dirty="0"/>
              <a:t>" olmak üzere iki ana bölümden oluşmaktadır</a:t>
            </a:r>
            <a:r>
              <a:rPr lang="tr-TR" sz="2800" dirty="0" smtClean="0"/>
              <a:t>. </a:t>
            </a:r>
            <a:endParaRPr lang="tr-TR" sz="2800" dirty="0" smtClean="0">
              <a:solidFill>
                <a:srgbClr val="FF0000"/>
              </a:solidFill>
            </a:endParaRPr>
          </a:p>
          <a:p>
            <a:pPr algn="just"/>
            <a:r>
              <a:rPr lang="tr-TR" sz="2800" dirty="0" smtClean="0"/>
              <a:t>	</a:t>
            </a:r>
            <a:endParaRPr lang="tr-T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smtClean="0"/>
              <a:t>Bina Kullanımı</a:t>
            </a:r>
            <a:endParaRPr lang="tr-TR" sz="2600" b="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descr="https://e-okul.meb.gov.tr/images/aler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8393" y="2395980"/>
            <a:ext cx="381000" cy="381000"/>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128463" y="2780928"/>
            <a:ext cx="9289033" cy="2354491"/>
          </a:xfrm>
          <a:prstGeom prst="rect">
            <a:avLst/>
          </a:prstGeom>
          <a:noFill/>
        </p:spPr>
        <p:txBody>
          <a:bodyPr wrap="square" rtlCol="0">
            <a:spAutoFit/>
          </a:bodyPr>
          <a:lstStyle/>
          <a:p>
            <a:pPr algn="ctr"/>
            <a:r>
              <a:rPr lang="tr-TR" b="1" dirty="0" smtClean="0"/>
              <a:t> </a:t>
            </a:r>
            <a:r>
              <a:rPr lang="tr-TR" b="1" dirty="0" smtClean="0">
                <a:solidFill>
                  <a:schemeClr val="tx2">
                    <a:lumMod val="60000"/>
                    <a:lumOff val="40000"/>
                  </a:schemeClr>
                </a:solidFill>
              </a:rPr>
              <a:t>ÖNEMLİ </a:t>
            </a:r>
            <a:r>
              <a:rPr lang="tr-TR" b="1" dirty="0">
                <a:solidFill>
                  <a:schemeClr val="tx2">
                    <a:lumMod val="60000"/>
                    <a:lumOff val="40000"/>
                  </a:schemeClr>
                </a:solidFill>
              </a:rPr>
              <a:t>DUYURU</a:t>
            </a:r>
            <a:r>
              <a:rPr lang="tr-TR" b="1" dirty="0"/>
              <a:t/>
            </a:r>
            <a:br>
              <a:rPr lang="tr-TR" b="1" dirty="0"/>
            </a:br>
            <a:r>
              <a:rPr lang="tr-TR" dirty="0"/>
              <a:t> </a:t>
            </a:r>
            <a:r>
              <a:rPr lang="tr-TR" dirty="0">
                <a:solidFill>
                  <a:srgbClr val="FF0000"/>
                </a:solidFill>
              </a:rPr>
              <a:t>İlkokul ve ortaokul aynı binada eğitim veriyor ise BİNA DURUMU VE BİNA KULLANIMI bilgilerini, Eğitim Bölümü Planlama Komisyonunca bina sahibi olarak belirlenen okul güncelleyecektir.</a:t>
            </a:r>
            <a:br>
              <a:rPr lang="tr-TR" dirty="0">
                <a:solidFill>
                  <a:srgbClr val="FF0000"/>
                </a:solidFill>
              </a:rPr>
            </a:br>
            <a:r>
              <a:rPr lang="tr-TR" dirty="0">
                <a:solidFill>
                  <a:srgbClr val="FF0000"/>
                </a:solidFill>
              </a:rPr>
              <a:t>Diğer kurum ise sadece TAHSİS ekranını güncelleyecektir. </a:t>
            </a:r>
            <a:br>
              <a:rPr lang="tr-TR" dirty="0">
                <a:solidFill>
                  <a:srgbClr val="FF0000"/>
                </a:solidFill>
              </a:rPr>
            </a:br>
            <a:r>
              <a:rPr lang="tr-TR" dirty="0">
                <a:solidFill>
                  <a:srgbClr val="FF0000"/>
                </a:solidFill>
              </a:rPr>
              <a:t>(BİNA DURUMU VE BİNA KULLANIMI aynı binada eğitim yapan okullardan sadece birisi tarafından güncellenecektir.) </a:t>
            </a:r>
          </a:p>
        </p:txBody>
      </p:sp>
      <p:sp>
        <p:nvSpPr>
          <p:cNvPr id="7" name="Metin kutusu 6"/>
          <p:cNvSpPr txBox="1"/>
          <p:nvPr/>
        </p:nvSpPr>
        <p:spPr>
          <a:xfrm>
            <a:off x="204616" y="5445224"/>
            <a:ext cx="9577064" cy="1061829"/>
          </a:xfrm>
          <a:prstGeom prst="rect">
            <a:avLst/>
          </a:prstGeom>
          <a:noFill/>
        </p:spPr>
        <p:txBody>
          <a:bodyPr wrap="square" rtlCol="0">
            <a:spAutoFit/>
          </a:bodyPr>
          <a:lstStyle/>
          <a:p>
            <a:r>
              <a:rPr lang="tr-TR" dirty="0" smtClean="0"/>
              <a:t>Bina kullanımı ekranı ilk açıldığında yukarıdaki duyurunun dikkatli bir şekilde okunup sonra veri girişlerinin yapılması ya da güncelleme işlemi yapılıp kayıt altına alınması gerekir.</a:t>
            </a:r>
            <a:endParaRPr lang="tr-TR" dirty="0"/>
          </a:p>
        </p:txBody>
      </p:sp>
    </p:spTree>
    <p:extLst>
      <p:ext uri="{BB962C8B-B14F-4D97-AF65-F5344CB8AC3E}">
        <p14:creationId xmlns:p14="http://schemas.microsoft.com/office/powerpoint/2010/main" val="1578605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smtClean="0"/>
              <a:t>Bina Kullanımı</a:t>
            </a:r>
            <a:endParaRPr lang="tr-TR" sz="2600" b="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463" y="1971382"/>
            <a:ext cx="24479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3"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84648" y="2436638"/>
            <a:ext cx="6962006" cy="387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637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smtClean="0"/>
              <a:t>Bina Kullanımı</a:t>
            </a:r>
            <a:endParaRPr lang="tr-TR" sz="2600" b="1" dirty="0"/>
          </a:p>
        </p:txBody>
      </p:sp>
      <p:pic>
        <p:nvPicPr>
          <p:cNvPr id="8206"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6696" y="2495257"/>
            <a:ext cx="6419850" cy="3310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4954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marL="457200" indent="-457200" algn="just">
              <a:buFont typeface="Wingdings" pitchFamily="2" charset="2"/>
              <a:buChar char="Ø"/>
            </a:pPr>
            <a:r>
              <a:rPr lang="tr-TR" sz="2600" b="1" dirty="0" smtClean="0"/>
              <a:t>Bina Kullanımı</a:t>
            </a:r>
            <a:endParaRPr lang="tr-TR" sz="2600" b="1" dirty="0"/>
          </a:p>
        </p:txBody>
      </p:sp>
      <p:pic>
        <p:nvPicPr>
          <p:cNvPr id="9230"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6656" y="2276872"/>
            <a:ext cx="6400800" cy="352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42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2092881"/>
          </a:xfrm>
          <a:prstGeom prst="rect">
            <a:avLst/>
          </a:prstGeom>
          <a:noFill/>
        </p:spPr>
        <p:txBody>
          <a:bodyPr wrap="square" rtlCol="0">
            <a:spAutoFit/>
          </a:bodyPr>
          <a:lstStyle/>
          <a:p>
            <a:pPr algn="just"/>
            <a:r>
              <a:rPr lang="tr-TR" sz="2600" b="1" dirty="0" smtClean="0"/>
              <a:t>MEİS MODÜLÜ VE MEİS SORGU MODÜLÜ</a:t>
            </a:r>
          </a:p>
          <a:p>
            <a:pPr algn="just"/>
            <a:r>
              <a:rPr lang="tr-TR" sz="2600" dirty="0" smtClean="0"/>
              <a:t>Önceki yıllarda ayrı olan bu iki modül 2014-2015 eğitim-öğretim yılından itibaren birleştirilmiştir.</a:t>
            </a:r>
          </a:p>
          <a:p>
            <a:pPr algn="just"/>
            <a:r>
              <a:rPr lang="tr-TR" sz="2600" dirty="0" smtClean="0"/>
              <a:t>MEİS Modülü her kurumun farklı ekranlarda verilerini girdiği yaklaşık 100 ekrandan oluşmaktadır</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7256" y="2996952"/>
            <a:ext cx="2447925"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272480" y="3465652"/>
            <a:ext cx="6768752" cy="3293209"/>
          </a:xfrm>
          <a:prstGeom prst="rect">
            <a:avLst/>
          </a:prstGeom>
          <a:noFill/>
        </p:spPr>
        <p:txBody>
          <a:bodyPr wrap="square" rtlCol="0">
            <a:spAutoFit/>
          </a:bodyPr>
          <a:lstStyle/>
          <a:p>
            <a:pPr algn="just"/>
            <a:r>
              <a:rPr lang="tr-TR" sz="2600" dirty="0" smtClean="0"/>
              <a:t>Bu bahsi geçen 100 veri giriş ekranı Sağda gösterilen 8 ana başlık altında toplanmıştır. Veri girişi yapacak olan her kurum kendilerine açık durumda bulunan konu başlıklarının altındaki ekranlara sırasıyla veri giriş işlemlerini yapacak olup her veri girişinden sonra yapılan işlemler KAYDET butonu tıklanıp kayıt altına alınması gerekir.</a:t>
            </a:r>
            <a:endParaRPr lang="tr-TR" sz="2600" dirty="0"/>
          </a:p>
        </p:txBody>
      </p:sp>
    </p:spTree>
    <p:extLst>
      <p:ext uri="{BB962C8B-B14F-4D97-AF65-F5344CB8AC3E}">
        <p14:creationId xmlns:p14="http://schemas.microsoft.com/office/powerpoint/2010/main" val="1235221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3293209"/>
          </a:xfrm>
          <a:prstGeom prst="rect">
            <a:avLst/>
          </a:prstGeom>
          <a:noFill/>
        </p:spPr>
        <p:txBody>
          <a:bodyPr wrap="square" rtlCol="0">
            <a:spAutoFit/>
          </a:bodyPr>
          <a:lstStyle/>
          <a:p>
            <a:pPr algn="just"/>
            <a:r>
              <a:rPr lang="tr-TR" sz="2600" b="1" dirty="0" smtClean="0"/>
              <a:t>MEİS MODÜLÜ VE MEİS SORGU MODÜLÜ</a:t>
            </a:r>
          </a:p>
          <a:p>
            <a:pPr algn="just"/>
            <a:r>
              <a:rPr lang="tr-TR" sz="2600" dirty="0" smtClean="0"/>
              <a:t>Kurumlar verilerini girmeden önce hangi verileri girmeleri gerektiği konusundaki bilgilenmeyi </a:t>
            </a:r>
            <a:r>
              <a:rPr lang="tr-TR" sz="2600" dirty="0" smtClean="0">
                <a:solidFill>
                  <a:srgbClr val="FF0000"/>
                </a:solidFill>
              </a:rPr>
              <a:t>Durum ve Onay </a:t>
            </a:r>
            <a:r>
              <a:rPr lang="tr-TR" sz="2600" dirty="0" smtClean="0"/>
              <a:t>İşlemlerinin altında bulunan Kurum durum raporu bölümüne girdikten sonra </a:t>
            </a:r>
          </a:p>
          <a:p>
            <a:pPr algn="just"/>
            <a:r>
              <a:rPr lang="tr-TR" sz="2600" dirty="0"/>
              <a:t>a</a:t>
            </a:r>
            <a:r>
              <a:rPr lang="tr-TR" sz="2600" dirty="0" smtClean="0"/>
              <a:t>çılan aşağıdaki şekilde gösterildiği ekrandan öğrene</a:t>
            </a:r>
          </a:p>
          <a:p>
            <a:pPr algn="just"/>
            <a:r>
              <a:rPr lang="tr-TR" sz="2600" dirty="0" smtClean="0"/>
              <a:t>bilmektedirler. Bu veri girişlerinin hangi menü altında</a:t>
            </a:r>
          </a:p>
          <a:p>
            <a:pPr algn="just"/>
            <a:r>
              <a:rPr lang="tr-TR" sz="2600" dirty="0"/>
              <a:t>e</a:t>
            </a:r>
            <a:r>
              <a:rPr lang="tr-TR" sz="2600" dirty="0" smtClean="0"/>
              <a:t>kran </a:t>
            </a:r>
            <a:r>
              <a:rPr lang="tr-TR" sz="2600" dirty="0"/>
              <a:t>adı </a:t>
            </a:r>
            <a:r>
              <a:rPr lang="tr-TR" sz="2600" dirty="0" smtClean="0"/>
              <a:t>ve ekran numarasında bulunan kısa</a:t>
            </a:r>
          </a:p>
          <a:p>
            <a:pPr algn="just"/>
            <a:r>
              <a:rPr lang="tr-TR" sz="2600" dirty="0" smtClean="0"/>
              <a:t>bilgilere ulaşma imkanı bulacaklardır.</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1272" y="2598877"/>
            <a:ext cx="2376264"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32" y="4633977"/>
            <a:ext cx="9777536"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228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2492990"/>
          </a:xfrm>
          <a:prstGeom prst="rect">
            <a:avLst/>
          </a:prstGeom>
          <a:noFill/>
        </p:spPr>
        <p:txBody>
          <a:bodyPr wrap="square" rtlCol="0">
            <a:spAutoFit/>
          </a:bodyPr>
          <a:lstStyle/>
          <a:p>
            <a:pPr algn="just"/>
            <a:r>
              <a:rPr lang="tr-TR" sz="2600" b="1" dirty="0" smtClean="0"/>
              <a:t>MEİS MODÜLÜ VE MEİS SORGU MODÜLÜ</a:t>
            </a:r>
          </a:p>
          <a:p>
            <a:pPr algn="just"/>
            <a:r>
              <a:rPr lang="tr-TR" sz="2600" dirty="0" smtClean="0"/>
              <a:t>	Durum ve Onay İşlemlerinin altında bulunan Kurum Durum raporu ekranı her kurum için farklılık gösterebilmektedir. E-okul Modülünde bilgilerini giren veya güncelleyen kurumların ekranları az olmakla birlikte; yaygın eğitim kurumlarının veri girmesi gereken ekranlar daha fazla olabilir.</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496" y="3833758"/>
            <a:ext cx="803910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etin kutusu 5"/>
          <p:cNvSpPr txBox="1"/>
          <p:nvPr/>
        </p:nvSpPr>
        <p:spPr>
          <a:xfrm>
            <a:off x="180351" y="6088657"/>
            <a:ext cx="9649072" cy="400110"/>
          </a:xfrm>
          <a:prstGeom prst="rect">
            <a:avLst/>
          </a:prstGeom>
          <a:noFill/>
        </p:spPr>
        <p:txBody>
          <a:bodyPr wrap="square" rtlCol="0">
            <a:spAutoFit/>
          </a:bodyPr>
          <a:lstStyle/>
          <a:p>
            <a:pPr algn="just"/>
            <a:r>
              <a:rPr lang="tr-TR" sz="2000" dirty="0" smtClean="0"/>
              <a:t>Öğretmen evlerinin veri girişlerini yapacak olduğu Ekran </a:t>
            </a:r>
            <a:r>
              <a:rPr lang="tr-TR" sz="2000" dirty="0"/>
              <a:t>A</a:t>
            </a:r>
            <a:r>
              <a:rPr lang="tr-TR" sz="2000" dirty="0" smtClean="0"/>
              <a:t>dı ve Numaraları</a:t>
            </a:r>
          </a:p>
        </p:txBody>
      </p:sp>
    </p:spTree>
    <p:extLst>
      <p:ext uri="{BB962C8B-B14F-4D97-AF65-F5344CB8AC3E}">
        <p14:creationId xmlns:p14="http://schemas.microsoft.com/office/powerpoint/2010/main" val="2519622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80351" y="6088657"/>
            <a:ext cx="9649072" cy="400110"/>
          </a:xfrm>
          <a:prstGeom prst="rect">
            <a:avLst/>
          </a:prstGeom>
          <a:noFill/>
        </p:spPr>
        <p:txBody>
          <a:bodyPr wrap="square" rtlCol="0">
            <a:spAutoFit/>
          </a:bodyPr>
          <a:lstStyle/>
          <a:p>
            <a:pPr algn="just"/>
            <a:r>
              <a:rPr lang="tr-TR" sz="2000" dirty="0" smtClean="0"/>
              <a:t>Bir Özel Dershanenin veri girişlerini yapacak olduğu Ekran </a:t>
            </a:r>
            <a:r>
              <a:rPr lang="tr-TR" sz="2000" dirty="0"/>
              <a:t>A</a:t>
            </a:r>
            <a:r>
              <a:rPr lang="tr-TR" sz="2000" dirty="0" smtClean="0"/>
              <a:t>dı ve Numaraları</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62" y="1340768"/>
            <a:ext cx="974407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0818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80351" y="6088657"/>
            <a:ext cx="9649072" cy="400110"/>
          </a:xfrm>
          <a:prstGeom prst="rect">
            <a:avLst/>
          </a:prstGeom>
          <a:noFill/>
        </p:spPr>
        <p:txBody>
          <a:bodyPr wrap="square" rtlCol="0">
            <a:spAutoFit/>
          </a:bodyPr>
          <a:lstStyle/>
          <a:p>
            <a:pPr algn="just"/>
            <a:r>
              <a:rPr lang="tr-TR" sz="2000" dirty="0" smtClean="0"/>
              <a:t>Mesleki Eğitim Merkezinin veri girişlerini yapacak olduğu Ekran </a:t>
            </a:r>
            <a:r>
              <a:rPr lang="tr-TR" sz="2000" dirty="0"/>
              <a:t>A</a:t>
            </a:r>
            <a:r>
              <a:rPr lang="tr-TR" sz="2000" dirty="0" smtClean="0"/>
              <a:t>dı ve Numaraları</a:t>
            </a: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536" y="1268760"/>
            <a:ext cx="8424936" cy="481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294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80351" y="1484784"/>
            <a:ext cx="9649072" cy="1938992"/>
          </a:xfrm>
          <a:prstGeom prst="rect">
            <a:avLst/>
          </a:prstGeom>
          <a:noFill/>
        </p:spPr>
        <p:txBody>
          <a:bodyPr wrap="square" rtlCol="0">
            <a:spAutoFit/>
          </a:bodyPr>
          <a:lstStyle/>
          <a:p>
            <a:pPr algn="just"/>
            <a:r>
              <a:rPr lang="tr-TR" sz="2000" dirty="0" smtClean="0"/>
              <a:t>      Veri girişi yapılacağı zaman Kurum Durum Raporunda belirtilen sıra da işlemler gerçekleşirse hata yapma olasılığı oldukça azalacak ,bu ekranlara ait verilerin toplanması hususunda bilgi sahibi olmamıza yardımcı olacaktır.  </a:t>
            </a:r>
            <a:endParaRPr lang="tr-TR" sz="2000" dirty="0"/>
          </a:p>
          <a:p>
            <a:pPr algn="just"/>
            <a:r>
              <a:rPr lang="tr-TR" sz="2000" dirty="0" smtClean="0"/>
              <a:t>      Bazı veri girişleri esnasında kurum genel bilgileri altındaki bölümler seçilmediği için alt tarafta açılması gereken ekranlar açılmayacağından veri girişleri mümkün olamayacaktır.</a:t>
            </a:r>
          </a:p>
          <a:p>
            <a:pPr algn="just"/>
            <a:r>
              <a:rPr lang="tr-TR" sz="2000" b="1" dirty="0" smtClean="0"/>
              <a:t>Örnek vermek gerekirse;</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488" y="4581128"/>
            <a:ext cx="9217024"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180351" y="3423776"/>
            <a:ext cx="9309153" cy="1384995"/>
          </a:xfrm>
          <a:prstGeom prst="rect">
            <a:avLst/>
          </a:prstGeom>
          <a:noFill/>
        </p:spPr>
        <p:txBody>
          <a:bodyPr wrap="square" rtlCol="0">
            <a:spAutoFit/>
          </a:bodyPr>
          <a:lstStyle/>
          <a:p>
            <a:pPr algn="just"/>
            <a:r>
              <a:rPr lang="tr-TR" dirty="0" smtClean="0"/>
              <a:t>Mesleki Eğitim Merkezi hizmet verdiği veya Kurs açtığı Meslek Dalları Bölümlerini seçip aktarma işlemi yapmadığında alt bölümlerde bulunan Kalfa, Çırak, Usta Öğretici sayılarının girildiği ekranlara ulaşamayıp Ekran yetkiniz yoktur veya seçim yapılmamıştır gibi uyarı ile karşılaşılacaktır.  </a:t>
            </a:r>
            <a:endParaRPr lang="tr-TR" dirty="0"/>
          </a:p>
        </p:txBody>
      </p:sp>
    </p:spTree>
    <p:extLst>
      <p:ext uri="{BB962C8B-B14F-4D97-AF65-F5344CB8AC3E}">
        <p14:creationId xmlns:p14="http://schemas.microsoft.com/office/powerpoint/2010/main" val="1461348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9" name="Metin kutusu 8"/>
          <p:cNvSpPr txBox="1"/>
          <p:nvPr/>
        </p:nvSpPr>
        <p:spPr>
          <a:xfrm>
            <a:off x="613644" y="1767745"/>
            <a:ext cx="8784976" cy="3970318"/>
          </a:xfrm>
          <a:prstGeom prst="rect">
            <a:avLst/>
          </a:prstGeom>
          <a:noFill/>
        </p:spPr>
        <p:txBody>
          <a:bodyPr wrap="square" rtlCol="0">
            <a:spAutoFit/>
          </a:bodyPr>
          <a:lstStyle/>
          <a:p>
            <a:pPr algn="ctr"/>
            <a:r>
              <a:rPr lang="tr-TR" sz="2800" b="1" dirty="0"/>
              <a:t>Resmi İstatistik </a:t>
            </a:r>
            <a:r>
              <a:rPr lang="tr-TR" sz="2800" b="1" dirty="0" smtClean="0"/>
              <a:t>Programı</a:t>
            </a:r>
          </a:p>
          <a:p>
            <a:pPr algn="ctr"/>
            <a:endParaRPr lang="tr-TR" sz="2800" b="1" dirty="0"/>
          </a:p>
          <a:p>
            <a:pPr algn="just"/>
            <a:r>
              <a:rPr lang="tr-TR" sz="2800" dirty="0" smtClean="0"/>
              <a:t>   </a:t>
            </a:r>
            <a:r>
              <a:rPr lang="tr-TR" sz="2800" dirty="0"/>
              <a:t>Resmi İstatistik </a:t>
            </a:r>
            <a:r>
              <a:rPr lang="tr-TR" sz="2800" dirty="0" smtClean="0"/>
              <a:t>Programı(RİP),</a:t>
            </a:r>
            <a:r>
              <a:rPr lang="tr-TR" sz="2800" dirty="0"/>
              <a:t> </a:t>
            </a:r>
            <a:r>
              <a:rPr lang="tr-TR" sz="2800" dirty="0" smtClean="0"/>
              <a:t>5429 </a:t>
            </a:r>
            <a:r>
              <a:rPr lang="tr-TR" sz="2800" dirty="0"/>
              <a:t>sayılı </a:t>
            </a:r>
            <a:r>
              <a:rPr lang="tr-TR" sz="2800" dirty="0" smtClean="0"/>
              <a:t>Türkiye İstatistik Kanununa dayanılarak resmi </a:t>
            </a:r>
            <a:r>
              <a:rPr lang="tr-TR" sz="2800" dirty="0"/>
              <a:t>istatistiklerin üretimine ve yayımına </a:t>
            </a:r>
            <a:r>
              <a:rPr lang="tr-TR" sz="2800" dirty="0" smtClean="0"/>
              <a:t>ilişkin temel </a:t>
            </a:r>
            <a:r>
              <a:rPr lang="tr-TR" sz="2800" dirty="0"/>
              <a:t>ilkeler ile standartları belirlemek, ulusal ve </a:t>
            </a:r>
            <a:r>
              <a:rPr lang="tr-TR" sz="2800" dirty="0" smtClean="0"/>
              <a:t>uluslar arası </a:t>
            </a:r>
            <a:r>
              <a:rPr lang="tr-TR" sz="2800" dirty="0"/>
              <a:t>düzeyde ihtiyaç duyulan alanlarda güncel</a:t>
            </a:r>
            <a:r>
              <a:rPr lang="tr-TR" sz="2800" dirty="0" smtClean="0"/>
              <a:t>, güvenilir</a:t>
            </a:r>
            <a:r>
              <a:rPr lang="tr-TR" sz="2800" dirty="0"/>
              <a:t>, zamanlı, şeffaf ve tarafsız veri üretilmesini</a:t>
            </a:r>
          </a:p>
          <a:p>
            <a:pPr algn="just"/>
            <a:r>
              <a:rPr lang="tr-TR" sz="2800" dirty="0" smtClean="0"/>
              <a:t>sağlamak amacıyla 5’er yıllık dönemler halinde uygulamaya konulmuştur.</a:t>
            </a:r>
            <a:endParaRPr lang="tr-TR" sz="2800" dirty="0"/>
          </a:p>
        </p:txBody>
      </p:sp>
    </p:spTree>
    <p:extLst>
      <p:ext uri="{BB962C8B-B14F-4D97-AF65-F5344CB8AC3E}">
        <p14:creationId xmlns:p14="http://schemas.microsoft.com/office/powerpoint/2010/main" val="3985942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80351" y="1484784"/>
            <a:ext cx="9649072" cy="1938992"/>
          </a:xfrm>
          <a:prstGeom prst="rect">
            <a:avLst/>
          </a:prstGeom>
          <a:noFill/>
        </p:spPr>
        <p:txBody>
          <a:bodyPr wrap="square" rtlCol="0">
            <a:spAutoFit/>
          </a:bodyPr>
          <a:lstStyle/>
          <a:p>
            <a:pPr algn="just"/>
            <a:r>
              <a:rPr lang="tr-TR" sz="2000" dirty="0" smtClean="0"/>
              <a:t>	Mesleki Eğitim Merkezlerindeki duruma benzer örnekler Özel Öğretim kurumlarının ekranlarında da mevcuttur. </a:t>
            </a:r>
            <a:r>
              <a:rPr lang="tr-TR" sz="2000" dirty="0" err="1"/>
              <a:t>Ö</a:t>
            </a:r>
            <a:r>
              <a:rPr lang="tr-TR" sz="2000" dirty="0" err="1" smtClean="0"/>
              <a:t>rnegin</a:t>
            </a:r>
            <a:r>
              <a:rPr lang="tr-TR" sz="2000" dirty="0" smtClean="0"/>
              <a:t>:</a:t>
            </a:r>
          </a:p>
          <a:p>
            <a:pPr algn="just"/>
            <a:r>
              <a:rPr lang="tr-TR" sz="2000" dirty="0" smtClean="0"/>
              <a:t> </a:t>
            </a:r>
            <a:r>
              <a:rPr lang="tr-TR" sz="2000" b="1" dirty="0" smtClean="0"/>
              <a:t>Dershaneler</a:t>
            </a:r>
            <a:r>
              <a:rPr lang="tr-TR" sz="2000" dirty="0" smtClean="0"/>
              <a:t> hizmet verdikleri sınıf aralıklarını 8. Sınıf, 12. Sınıf veya Üniversiteye hazırlık gibi  bölümlerini;  herhangi bir </a:t>
            </a:r>
            <a:r>
              <a:rPr lang="tr-TR" sz="2000" b="1" dirty="0" smtClean="0"/>
              <a:t>Etüt Eğitim Merkezi </a:t>
            </a:r>
            <a:r>
              <a:rPr lang="tr-TR" sz="2000" dirty="0" smtClean="0"/>
              <a:t>hizmet verdiği etüt alanlarını seçmeden öğrenci sayılarının girilmesi gereken ekranlar veri girişine aktif hale gelmeyip uyarı yazısıyla karşılaşılacaktır.  </a:t>
            </a:r>
          </a:p>
        </p:txBody>
      </p:sp>
      <p:sp>
        <p:nvSpPr>
          <p:cNvPr id="3" name="Metin kutusu 2"/>
          <p:cNvSpPr txBox="1"/>
          <p:nvPr/>
        </p:nvSpPr>
        <p:spPr>
          <a:xfrm>
            <a:off x="180351" y="3423776"/>
            <a:ext cx="9309153" cy="2677656"/>
          </a:xfrm>
          <a:prstGeom prst="rect">
            <a:avLst/>
          </a:prstGeom>
          <a:noFill/>
        </p:spPr>
        <p:txBody>
          <a:bodyPr wrap="square" rtlCol="0">
            <a:spAutoFit/>
          </a:bodyPr>
          <a:lstStyle/>
          <a:p>
            <a:pPr algn="ctr"/>
            <a:endParaRPr lang="tr-TR" b="1" dirty="0"/>
          </a:p>
          <a:p>
            <a:pPr algn="ctr"/>
            <a:r>
              <a:rPr lang="tr-TR" b="1" dirty="0" smtClean="0"/>
              <a:t>OKULA DÖNÜŞEN DERSHANELER</a:t>
            </a:r>
          </a:p>
          <a:p>
            <a:pPr algn="just"/>
            <a:r>
              <a:rPr lang="tr-TR" b="1" dirty="0" smtClean="0"/>
              <a:t>	Geçen yılki Kursiyer öğrenci sayılarını eski kurum kodu ve kullanıcı adı ile MEİS modülünden girecek olup, Bu eğitim öğretim dönemindeki Öğrenci, Personel ve Derslik sayılarını E-Okul Modülü içerisinde güncelleme ve kayıt işlemlerini </a:t>
            </a:r>
            <a:r>
              <a:rPr lang="tr-TR" b="1" dirty="0"/>
              <a:t>yapacaklardır. Kullanıcı Adı ve Şifre konusunda karşılaşılacak sorunlarda İlçe </a:t>
            </a:r>
            <a:r>
              <a:rPr lang="tr-TR" b="1" dirty="0" err="1"/>
              <a:t>İlsis</a:t>
            </a:r>
            <a:r>
              <a:rPr lang="tr-TR" b="1" dirty="0"/>
              <a:t> </a:t>
            </a:r>
            <a:r>
              <a:rPr lang="tr-TR" b="1" dirty="0" smtClean="0"/>
              <a:t>Yöneticilerinden </a:t>
            </a:r>
            <a:r>
              <a:rPr lang="tr-TR" b="1" dirty="0"/>
              <a:t>yardım talep edilebilir. </a:t>
            </a:r>
            <a:r>
              <a:rPr lang="tr-TR" b="1" dirty="0" smtClean="0"/>
              <a:t>Ekranlara ulaşım ve yetkilendirme işlemleri de yine </a:t>
            </a:r>
            <a:r>
              <a:rPr lang="tr-TR" b="1" dirty="0" err="1" smtClean="0"/>
              <a:t>İlsis</a:t>
            </a:r>
            <a:r>
              <a:rPr lang="tr-TR" b="1" dirty="0" smtClean="0"/>
              <a:t> Yöneticileri tarafından gerçekleştirilecektir.</a:t>
            </a:r>
            <a:endParaRPr lang="tr-TR" b="1" dirty="0"/>
          </a:p>
        </p:txBody>
      </p:sp>
    </p:spTree>
    <p:extLst>
      <p:ext uri="{BB962C8B-B14F-4D97-AF65-F5344CB8AC3E}">
        <p14:creationId xmlns:p14="http://schemas.microsoft.com/office/powerpoint/2010/main" val="771169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5016758"/>
          </a:xfrm>
          <a:prstGeom prst="rect">
            <a:avLst/>
          </a:prstGeom>
          <a:noFill/>
        </p:spPr>
        <p:txBody>
          <a:bodyPr wrap="square" rtlCol="0">
            <a:spAutoFit/>
          </a:bodyPr>
          <a:lstStyle/>
          <a:p>
            <a:pPr algn="just"/>
            <a:r>
              <a:rPr lang="tr-TR" sz="2000" dirty="0" smtClean="0"/>
              <a:t>	Kurumlar verilerini girip kayıt altına aldıktan sonra yine </a:t>
            </a:r>
            <a:r>
              <a:rPr lang="tr-TR" sz="2000" b="1" dirty="0" smtClean="0"/>
              <a:t>Durum ve Onay </a:t>
            </a:r>
            <a:r>
              <a:rPr lang="tr-TR" sz="2000" dirty="0" smtClean="0"/>
              <a:t>ekranı altında bulunan </a:t>
            </a:r>
            <a:r>
              <a:rPr lang="tr-TR" sz="2000" b="1" dirty="0" smtClean="0"/>
              <a:t>Kurum Onay </a:t>
            </a:r>
            <a:r>
              <a:rPr lang="tr-TR" sz="2000" b="1" dirty="0"/>
              <a:t>İ</a:t>
            </a:r>
            <a:r>
              <a:rPr lang="tr-TR" sz="2000" b="1" dirty="0" smtClean="0"/>
              <a:t>şlemini </a:t>
            </a:r>
            <a:r>
              <a:rPr lang="tr-TR" sz="2000" dirty="0" smtClean="0"/>
              <a:t>gerçekleştireceklerdir. Kurum onay işlemleri kendi ekranında kontrol sistemine tabi olduğundan gelecek ekranda ONAY butonunun aktif olması gerekir eğer girilmiş olan verilerde tutarsızlık veya yanlışlık olması durumunda kırmızı yazı ile uyarı verip bahsi edilen ekranlarda düzeltme işlemi yapılmayınca aktif hale gelmeyecektir. </a:t>
            </a:r>
          </a:p>
          <a:p>
            <a:pPr algn="just"/>
            <a:r>
              <a:rPr lang="tr-TR" sz="2000" dirty="0"/>
              <a:t>	</a:t>
            </a:r>
            <a:r>
              <a:rPr lang="tr-TR" sz="2000" dirty="0" smtClean="0"/>
              <a:t>Her işlem bitince Kurum bilgilerinin doğru olduğunu teyit eden beyan anlamına gelen ONAY lama işlemi Kurum Müdürünün Adı Soyadı ve Görevinin işlenmesi sonrasında ONAY butonuna tıklanması sonrasında Kuruma ait işlemler bitmiş olacaktır.</a:t>
            </a:r>
          </a:p>
          <a:p>
            <a:pPr algn="just"/>
            <a:r>
              <a:rPr lang="tr-TR" sz="2000" dirty="0"/>
              <a:t>	</a:t>
            </a:r>
            <a:r>
              <a:rPr lang="tr-TR" sz="2000" dirty="0" smtClean="0"/>
              <a:t>Onaylama işleminden sonra yapılacak değişiklikler Ancak İlçe Milli Eğitim Müdürlüklerinin ya da İl Milli Eğitim Müdürlüğünün yetkilisi tarafından onaylama işleminin iptal edilmesi sonucunda mümkün olacaktır. Bu durumda olan kurumların İlgili birimleri bilgilendirmesi veya İlçe Milli Eğitim Müdürlüklerinin herhangi bir şekilde Kurum Onayını iptal etmeleri durumunda Kuruma bilgi vermeleri ,gerekli düzeltmeler yapıldıktan sonra tekrar onaylamanın yapılması gerekir.</a:t>
            </a:r>
          </a:p>
          <a:p>
            <a:pPr algn="just"/>
            <a:r>
              <a:rPr lang="tr-TR" sz="2000" b="1" dirty="0" smtClean="0"/>
              <a:t>E-Okul Modülünde Yapılan Değişiklikler için MEİS onayının iptali gerekmez.</a:t>
            </a:r>
          </a:p>
        </p:txBody>
      </p:sp>
    </p:spTree>
    <p:extLst>
      <p:ext uri="{BB962C8B-B14F-4D97-AF65-F5344CB8AC3E}">
        <p14:creationId xmlns:p14="http://schemas.microsoft.com/office/powerpoint/2010/main" val="2561928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4093428"/>
          </a:xfrm>
          <a:prstGeom prst="rect">
            <a:avLst/>
          </a:prstGeom>
          <a:noFill/>
        </p:spPr>
        <p:txBody>
          <a:bodyPr wrap="square" rtlCol="0">
            <a:spAutoFit/>
          </a:bodyPr>
          <a:lstStyle/>
          <a:p>
            <a:pPr algn="just"/>
            <a:r>
              <a:rPr lang="tr-TR" sz="2000" dirty="0" smtClean="0"/>
              <a:t>	</a:t>
            </a:r>
          </a:p>
          <a:p>
            <a:pPr algn="just"/>
            <a:r>
              <a:rPr lang="tr-TR" sz="2000" dirty="0"/>
              <a:t>	</a:t>
            </a:r>
            <a:r>
              <a:rPr lang="tr-TR" sz="2000" dirty="0" smtClean="0"/>
              <a:t>İlçe Milli Eğitim Müdürlüklerine bağlı Kurumların verilerini kayıt altına alıp ONAY işlemlerini bitirince İlçede bulunan kurumların verileri kontrol edilecektir. Tespit edilen eksiklikler kurum Müdürleri tarafından düzeltilmesi sonucunda, İlçe Durum Raporunda bir eksikliğin bulunmadığı görülecektir.</a:t>
            </a:r>
          </a:p>
          <a:p>
            <a:pPr algn="just"/>
            <a:r>
              <a:rPr lang="tr-TR" sz="2000" b="1" dirty="0"/>
              <a:t>	</a:t>
            </a:r>
            <a:r>
              <a:rPr lang="tr-TR" sz="2000" b="1" dirty="0" smtClean="0"/>
              <a:t>Tüm bu işlemlerin ardından İlçe Milli Eğitim Müdürü İlçesine ait kurumların verilerini doğru ve eksiksiz girdiklerini beyan anlamında olan İlçe ONAY işlemini gerçekleştirecek ve İlçesine ait eğitim öğretim yılı istatistik bilgilerinin toplanması işlemi tamamlanmış olacaktır.</a:t>
            </a:r>
          </a:p>
          <a:p>
            <a:pPr algn="just"/>
            <a:r>
              <a:rPr lang="tr-TR" sz="2000" b="1" dirty="0"/>
              <a:t>	</a:t>
            </a:r>
            <a:r>
              <a:rPr lang="tr-TR" sz="2000" b="1" dirty="0" smtClean="0"/>
              <a:t>Bundan sonraki işlem verilerin yayınlanmasından sonra MEİS sorgu Modülünden girilen verilerin sorgulanması, arşivlenmesi, yapılacak çalışmalara ve üst amirlere ya da üçüncü kişilerce talep edilecek bilgiler kapsamında raporlama işlemlerinin yapılmasıdır.</a:t>
            </a:r>
          </a:p>
        </p:txBody>
      </p:sp>
    </p:spTree>
    <p:extLst>
      <p:ext uri="{BB962C8B-B14F-4D97-AF65-F5344CB8AC3E}">
        <p14:creationId xmlns:p14="http://schemas.microsoft.com/office/powerpoint/2010/main" val="226101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4708981"/>
          </a:xfrm>
          <a:prstGeom prst="rect">
            <a:avLst/>
          </a:prstGeom>
          <a:noFill/>
        </p:spPr>
        <p:txBody>
          <a:bodyPr wrap="square" rtlCol="0">
            <a:spAutoFit/>
          </a:bodyPr>
          <a:lstStyle/>
          <a:p>
            <a:pPr algn="ctr"/>
            <a:r>
              <a:rPr lang="tr-TR" sz="4000" b="1" dirty="0" smtClean="0"/>
              <a:t>	MEİS SORGU MODÜLÜ</a:t>
            </a:r>
          </a:p>
          <a:p>
            <a:pPr algn="just"/>
            <a:r>
              <a:rPr lang="tr-TR" sz="2000" dirty="0" smtClean="0"/>
              <a:t>         İstatistik anlamında belirlenen konu başlıklarında çeşitli raporların alındığı bir modüldür. Önceki yıllarda bağımsız olarak çalışmakta iken 2014-2015 Eğitim Öğretim yılından itibaren MEİS modülünün bir bölümüne entegre edilmiştir.</a:t>
            </a:r>
          </a:p>
          <a:p>
            <a:pPr algn="just"/>
            <a:r>
              <a:rPr lang="tr-TR" sz="2000" dirty="0" smtClean="0"/>
              <a:t>           MEİS SORGU MÖDÜLÜ veri girişi yapılan modüllerden verilerin derlendiği raporlama amaçlı kullanılın bir modüldür. Bakanlığın Bilgi İşlem Bölümünce belirli tarih aralıklarında atılan, </a:t>
            </a:r>
            <a:r>
              <a:rPr lang="tr-TR" sz="2000" dirty="0"/>
              <a:t>d</a:t>
            </a:r>
            <a:r>
              <a:rPr lang="tr-TR" sz="2000" dirty="0" smtClean="0"/>
              <a:t>iğer Modüllerin verilerinden beslenir. Bu Modüller </a:t>
            </a:r>
            <a:r>
              <a:rPr lang="tr-TR" sz="2000" b="1" dirty="0" smtClean="0"/>
              <a:t>Devlet Kurumları Modülü, Özel Öğretim Kurumları Modülü, Özlük Modülü, e-okul, e-yaygın gibi modüllerdir.</a:t>
            </a:r>
          </a:p>
          <a:p>
            <a:pPr algn="just"/>
            <a:r>
              <a:rPr lang="tr-TR" sz="2000" dirty="0" smtClean="0"/>
              <a:t>          Birbirinden bağımsız çalışan bahsi geçen modüllerin bilgileri belirli konu başlıklarının altına veri tabanından yerleştirilmesi sonucundan sorguyu yapan kullanıcıların verdiği komutları yine kullanıcının hızlı ve doğru bir rapor olarak almasına,alınan bu raporların </a:t>
            </a:r>
            <a:r>
              <a:rPr lang="tr-TR" sz="2000" dirty="0"/>
              <a:t>E</a:t>
            </a:r>
            <a:r>
              <a:rPr lang="tr-TR" sz="2000" dirty="0" smtClean="0"/>
              <a:t>xcel ortamında derlenmesini ve arşivlenmesini sağlar.</a:t>
            </a:r>
          </a:p>
          <a:p>
            <a:pPr algn="just"/>
            <a:r>
              <a:rPr lang="tr-TR" sz="2000" dirty="0"/>
              <a:t> </a:t>
            </a:r>
            <a:r>
              <a:rPr lang="tr-TR" sz="2000" dirty="0" smtClean="0"/>
              <a:t>        Dolayısıyla esas veri girişi yapılan Modüllerdeki bilgiler ne kadar doğru girilmiş ise alacağınız raporlarda o derece doğru ve güvenilir olur.</a:t>
            </a:r>
          </a:p>
        </p:txBody>
      </p:sp>
    </p:spTree>
    <p:extLst>
      <p:ext uri="{BB962C8B-B14F-4D97-AF65-F5344CB8AC3E}">
        <p14:creationId xmlns:p14="http://schemas.microsoft.com/office/powerpoint/2010/main" val="1994291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1938992"/>
          </a:xfrm>
          <a:prstGeom prst="rect">
            <a:avLst/>
          </a:prstGeom>
          <a:noFill/>
        </p:spPr>
        <p:txBody>
          <a:bodyPr wrap="square" rtlCol="0">
            <a:spAutoFit/>
          </a:bodyPr>
          <a:lstStyle/>
          <a:p>
            <a:r>
              <a:rPr lang="tr-TR" sz="2000" dirty="0" smtClean="0"/>
              <a:t>      MEİS SORGU MODÜLÜ iki ayrı sorgu alınabilecek şekilde tasarlanmıştır. </a:t>
            </a:r>
            <a:endParaRPr lang="tr-TR" sz="2000" dirty="0"/>
          </a:p>
          <a:p>
            <a:pPr marL="457200" indent="-457200">
              <a:buAutoNum type="arabicPeriod"/>
            </a:pPr>
            <a:r>
              <a:rPr lang="tr-TR" sz="2000" dirty="0" smtClean="0"/>
              <a:t>Sorgu Ekranı</a:t>
            </a:r>
          </a:p>
          <a:p>
            <a:pPr marL="457200" indent="-457200">
              <a:buAutoNum type="arabicPeriod"/>
            </a:pPr>
            <a:r>
              <a:rPr lang="tr-TR" sz="2000" dirty="0" smtClean="0"/>
              <a:t>Detaylı Sorgu bölümüdür.</a:t>
            </a:r>
          </a:p>
          <a:p>
            <a:pPr algn="ctr"/>
            <a:r>
              <a:rPr lang="tr-TR" sz="2000" b="1" dirty="0" smtClean="0"/>
              <a:t>SORGU EKRANI</a:t>
            </a:r>
          </a:p>
          <a:p>
            <a:r>
              <a:rPr lang="tr-TR" sz="2000" dirty="0" smtClean="0"/>
              <a:t>Genellikle kullanılan ekran burasıdır. Buraya girildiğinden karşımıza ilk etapta çıkan belirli parametreler vardır.  Bunlar Sorgu Alanı Sorgu Gurubu ve Sorgu Adından oluşur. (Şekil 1)</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982" y="3459678"/>
            <a:ext cx="8603481"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584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400110"/>
          </a:xfrm>
          <a:prstGeom prst="rect">
            <a:avLst/>
          </a:prstGeom>
          <a:noFill/>
        </p:spPr>
        <p:txBody>
          <a:bodyPr wrap="square" rtlCol="0">
            <a:spAutoFit/>
          </a:bodyPr>
          <a:lstStyle/>
          <a:p>
            <a:pPr algn="ctr"/>
            <a:r>
              <a:rPr lang="tr-TR" sz="2000" b="1" dirty="0" smtClean="0"/>
              <a:t>Sorgu Alanı</a:t>
            </a:r>
            <a:endParaRPr lang="tr-TR" sz="2000" dirty="0" smtClean="0"/>
          </a:p>
        </p:txBody>
      </p:sp>
      <p:sp>
        <p:nvSpPr>
          <p:cNvPr id="2" name="Metin kutusu 1"/>
          <p:cNvSpPr txBox="1"/>
          <p:nvPr/>
        </p:nvSpPr>
        <p:spPr>
          <a:xfrm>
            <a:off x="272480" y="1896551"/>
            <a:ext cx="6264696" cy="1708160"/>
          </a:xfrm>
          <a:prstGeom prst="rect">
            <a:avLst/>
          </a:prstGeom>
          <a:noFill/>
        </p:spPr>
        <p:txBody>
          <a:bodyPr wrap="square" rtlCol="0">
            <a:spAutoFit/>
          </a:bodyPr>
          <a:lstStyle/>
          <a:p>
            <a:pPr algn="just"/>
            <a:r>
              <a:rPr lang="tr-TR" dirty="0" smtClean="0"/>
              <a:t>        Sorgu alanı Şekil 2 </a:t>
            </a:r>
            <a:r>
              <a:rPr lang="tr-TR" dirty="0"/>
              <a:t>d</a:t>
            </a:r>
            <a:r>
              <a:rPr lang="tr-TR" dirty="0" smtClean="0"/>
              <a:t>e belirtilen 4 ana başlık altında toplanmıştır. Bu başlıklar yapılacak olan sorgunun ana temalarını kapsayacaktır. Hangi konu başlığını seçerseniz bundan sonraki seçimlerinizde sistem size otomatik olarak oraya yönlendirecektir.  </a:t>
            </a:r>
            <a:endParaRPr lang="tr-TR"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5208" y="1797309"/>
            <a:ext cx="277177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4578" y="4365104"/>
            <a:ext cx="406717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etin kutusu 6"/>
          <p:cNvSpPr txBox="1"/>
          <p:nvPr/>
        </p:nvSpPr>
        <p:spPr>
          <a:xfrm>
            <a:off x="426870" y="4215874"/>
            <a:ext cx="4829149" cy="1708160"/>
          </a:xfrm>
          <a:prstGeom prst="rect">
            <a:avLst/>
          </a:prstGeom>
          <a:noFill/>
        </p:spPr>
        <p:txBody>
          <a:bodyPr wrap="square" rtlCol="0">
            <a:spAutoFit/>
          </a:bodyPr>
          <a:lstStyle/>
          <a:p>
            <a:pPr algn="just"/>
            <a:r>
              <a:rPr lang="tr-TR" dirty="0" smtClean="0"/>
              <a:t>        Sorgu Grubu Sorgu alanından yani bir üst menüden seçmiş olduğunuz parametrenin sonucunda alt parametredeki konu başlıklarını aktif hale getirir. Örnek Şekil 3  </a:t>
            </a:r>
            <a:endParaRPr lang="tr-TR" dirty="0"/>
          </a:p>
        </p:txBody>
      </p:sp>
      <p:sp>
        <p:nvSpPr>
          <p:cNvPr id="8" name="Metin kutusu 7"/>
          <p:cNvSpPr txBox="1"/>
          <p:nvPr/>
        </p:nvSpPr>
        <p:spPr>
          <a:xfrm>
            <a:off x="8667" y="3662720"/>
            <a:ext cx="9649072" cy="400110"/>
          </a:xfrm>
          <a:prstGeom prst="rect">
            <a:avLst/>
          </a:prstGeom>
          <a:noFill/>
        </p:spPr>
        <p:txBody>
          <a:bodyPr wrap="square" rtlCol="0">
            <a:spAutoFit/>
          </a:bodyPr>
          <a:lstStyle/>
          <a:p>
            <a:pPr algn="ctr"/>
            <a:r>
              <a:rPr lang="tr-TR" sz="2000" b="1" dirty="0" smtClean="0"/>
              <a:t>Sorgu Grubu</a:t>
            </a:r>
            <a:endParaRPr lang="tr-TR" sz="2000" dirty="0" smtClean="0"/>
          </a:p>
        </p:txBody>
      </p:sp>
    </p:spTree>
    <p:extLst>
      <p:ext uri="{BB962C8B-B14F-4D97-AF65-F5344CB8AC3E}">
        <p14:creationId xmlns:p14="http://schemas.microsoft.com/office/powerpoint/2010/main" val="25992761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400110"/>
          </a:xfrm>
          <a:prstGeom prst="rect">
            <a:avLst/>
          </a:prstGeom>
          <a:noFill/>
        </p:spPr>
        <p:txBody>
          <a:bodyPr wrap="square" rtlCol="0">
            <a:spAutoFit/>
          </a:bodyPr>
          <a:lstStyle/>
          <a:p>
            <a:pPr algn="ctr"/>
            <a:r>
              <a:rPr lang="tr-TR" sz="2000" b="1" dirty="0" smtClean="0"/>
              <a:t>Sorgu Adı</a:t>
            </a:r>
            <a:endParaRPr lang="tr-TR" sz="2000" dirty="0" smtClean="0"/>
          </a:p>
        </p:txBody>
      </p:sp>
      <p:sp>
        <p:nvSpPr>
          <p:cNvPr id="2" name="Metin kutusu 1"/>
          <p:cNvSpPr txBox="1"/>
          <p:nvPr/>
        </p:nvSpPr>
        <p:spPr>
          <a:xfrm>
            <a:off x="-209" y="2348880"/>
            <a:ext cx="3800872" cy="2354491"/>
          </a:xfrm>
          <a:prstGeom prst="rect">
            <a:avLst/>
          </a:prstGeom>
          <a:noFill/>
        </p:spPr>
        <p:txBody>
          <a:bodyPr wrap="square" rtlCol="0">
            <a:spAutoFit/>
          </a:bodyPr>
          <a:lstStyle/>
          <a:p>
            <a:pPr algn="just"/>
            <a:r>
              <a:rPr lang="tr-TR" dirty="0" smtClean="0"/>
              <a:t>        Sorgu adı parametresinde Alan ve Sorgu Grubu Bölümünde seçilen  parametrelerin alt konu başlıkları Sorgu Koduyla Birlikte Sorgu Adının yazılı bulunduğu şekilde aşağıda sıralanmaktadır. Şekil 4</a:t>
            </a:r>
            <a:endParaRPr lang="tr-TR"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3351" y="1807428"/>
            <a:ext cx="5832649" cy="4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968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8464" y="1412776"/>
            <a:ext cx="9649072" cy="707886"/>
          </a:xfrm>
          <a:prstGeom prst="rect">
            <a:avLst/>
          </a:prstGeom>
          <a:noFill/>
        </p:spPr>
        <p:txBody>
          <a:bodyPr wrap="square" rtlCol="0">
            <a:spAutoFit/>
          </a:bodyPr>
          <a:lstStyle/>
          <a:p>
            <a:r>
              <a:rPr lang="tr-TR" sz="2000" dirty="0" smtClean="0"/>
              <a:t>       Üst tarafta seçilen Parametreler sonucunda açılan pencerede yine sorgu için gerekli alt parametreler seçilip sorgula dediğimizde seçtiğimiz sorgunun sonucu aşağıda sıralanacaktır.</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789" y="2105542"/>
            <a:ext cx="7992888" cy="125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7789" y="3356992"/>
            <a:ext cx="8159665" cy="305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08352" y="5839492"/>
            <a:ext cx="31908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376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2348880"/>
            <a:ext cx="9906000" cy="4148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etin kutusu 6"/>
          <p:cNvSpPr txBox="1"/>
          <p:nvPr/>
        </p:nvSpPr>
        <p:spPr>
          <a:xfrm>
            <a:off x="128464" y="1412776"/>
            <a:ext cx="9649072" cy="1015663"/>
          </a:xfrm>
          <a:prstGeom prst="rect">
            <a:avLst/>
          </a:prstGeom>
          <a:noFill/>
        </p:spPr>
        <p:txBody>
          <a:bodyPr wrap="square" rtlCol="0">
            <a:spAutoFit/>
          </a:bodyPr>
          <a:lstStyle/>
          <a:p>
            <a:r>
              <a:rPr lang="tr-TR" sz="2000" dirty="0" smtClean="0"/>
              <a:t>       Sorgunun sonucu aşağıda gösterilen şeklide karşımıza çıkmaktadır. Bu sonuçlar           bölümü tıklandığında bilgisayarınıza </a:t>
            </a:r>
            <a:r>
              <a:rPr lang="tr-TR" sz="2000" dirty="0" err="1" smtClean="0"/>
              <a:t>excel</a:t>
            </a:r>
            <a:r>
              <a:rPr lang="tr-TR" sz="2000" dirty="0" smtClean="0"/>
              <a:t> formatında tablo olarak atılacaktır. Aynı işlemi </a:t>
            </a:r>
          </a:p>
          <a:p>
            <a:r>
              <a:rPr lang="tr-TR" sz="2000" dirty="0" smtClean="0"/>
              <a:t>Manuel olarak seçip kendinizde kopyala-yapıştır formatında yapabilirsiniz.</a:t>
            </a:r>
          </a:p>
        </p:txBody>
      </p:sp>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29235" y="1412776"/>
            <a:ext cx="514350"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42890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28464" y="1417588"/>
            <a:ext cx="9649072" cy="5016758"/>
          </a:xfrm>
          <a:prstGeom prst="rect">
            <a:avLst/>
          </a:prstGeom>
          <a:noFill/>
        </p:spPr>
        <p:txBody>
          <a:bodyPr wrap="square" rtlCol="0">
            <a:spAutoFit/>
          </a:bodyPr>
          <a:lstStyle/>
          <a:p>
            <a:pPr algn="ctr"/>
            <a:r>
              <a:rPr lang="tr-TR" sz="2000" b="1" dirty="0" smtClean="0"/>
              <a:t>       </a:t>
            </a:r>
            <a:r>
              <a:rPr lang="tr-TR" sz="2000" b="1" dirty="0" err="1" smtClean="0"/>
              <a:t>Meis</a:t>
            </a:r>
            <a:r>
              <a:rPr lang="tr-TR" sz="2000" b="1" dirty="0" smtClean="0"/>
              <a:t> Sorgu Modülü Ekranları</a:t>
            </a:r>
          </a:p>
          <a:p>
            <a:pPr marL="342900" indent="-342900">
              <a:buFont typeface="Wingdings" pitchFamily="2" charset="2"/>
              <a:buChar char="v"/>
            </a:pPr>
            <a:r>
              <a:rPr lang="tr-TR" sz="2000" b="1" dirty="0" smtClean="0"/>
              <a:t>Devlet Kurumları</a:t>
            </a:r>
          </a:p>
          <a:p>
            <a:pPr marL="879333" lvl="1" indent="-342900">
              <a:buFont typeface="Wingdings" pitchFamily="2" charset="2"/>
              <a:buChar char="Ø"/>
            </a:pPr>
            <a:r>
              <a:rPr lang="tr-TR" sz="2000" dirty="0" smtClean="0"/>
              <a:t>Öğrenci Sayıları Sorgusu 	: 56 Sorgu </a:t>
            </a:r>
          </a:p>
          <a:p>
            <a:pPr marL="879333" lvl="1" indent="-342900">
              <a:buFont typeface="Wingdings" pitchFamily="2" charset="2"/>
              <a:buChar char="Ø"/>
            </a:pPr>
            <a:r>
              <a:rPr lang="tr-TR" sz="2000" dirty="0" smtClean="0"/>
              <a:t>Personel Sayıları Sorgusu	: 14 Sorgu</a:t>
            </a:r>
          </a:p>
          <a:p>
            <a:pPr marL="879333" lvl="1" indent="-342900">
              <a:buFont typeface="Wingdings" pitchFamily="2" charset="2"/>
              <a:buChar char="Ø"/>
            </a:pPr>
            <a:r>
              <a:rPr lang="tr-TR" sz="2000" dirty="0" smtClean="0"/>
              <a:t>Bina Bilgileri		: 17Sorgu</a:t>
            </a:r>
          </a:p>
          <a:p>
            <a:pPr marL="342900" indent="-342900">
              <a:buFont typeface="Wingdings" pitchFamily="2" charset="2"/>
              <a:buChar char="v"/>
            </a:pPr>
            <a:r>
              <a:rPr lang="tr-TR" sz="2000" b="1" dirty="0" smtClean="0"/>
              <a:t>Özel Kurumlar</a:t>
            </a:r>
            <a:endParaRPr lang="tr-TR" sz="2000" b="1" dirty="0"/>
          </a:p>
          <a:p>
            <a:pPr marL="879333" lvl="1" indent="-342900">
              <a:buFont typeface="Wingdings" pitchFamily="2" charset="2"/>
              <a:buChar char="Ø"/>
            </a:pPr>
            <a:r>
              <a:rPr lang="tr-TR" sz="2000" dirty="0"/>
              <a:t>Öğrenci Sayıları Sorgusu 	: </a:t>
            </a:r>
            <a:r>
              <a:rPr lang="tr-TR" sz="2000" dirty="0" smtClean="0"/>
              <a:t>28 </a:t>
            </a:r>
            <a:r>
              <a:rPr lang="tr-TR" sz="2000" dirty="0"/>
              <a:t>Sorgu </a:t>
            </a:r>
          </a:p>
          <a:p>
            <a:pPr marL="879333" lvl="1" indent="-342900">
              <a:buFont typeface="Wingdings" pitchFamily="2" charset="2"/>
              <a:buChar char="Ø"/>
            </a:pPr>
            <a:r>
              <a:rPr lang="tr-TR" sz="2000" dirty="0"/>
              <a:t>Personel Sayıları Sorgusu	: </a:t>
            </a:r>
            <a:r>
              <a:rPr lang="tr-TR" sz="2000" dirty="0" smtClean="0"/>
              <a:t>11 </a:t>
            </a:r>
            <a:r>
              <a:rPr lang="tr-TR" sz="2000" dirty="0"/>
              <a:t>Sorgu</a:t>
            </a:r>
          </a:p>
          <a:p>
            <a:pPr marL="879333" lvl="1" indent="-342900">
              <a:buFont typeface="Wingdings" pitchFamily="2" charset="2"/>
              <a:buChar char="Ø"/>
            </a:pPr>
            <a:r>
              <a:rPr lang="tr-TR" sz="2000" dirty="0"/>
              <a:t>Bina Bilgileri		: </a:t>
            </a:r>
            <a:r>
              <a:rPr lang="tr-TR" sz="2000" dirty="0" smtClean="0"/>
              <a:t>9 Sorgu</a:t>
            </a:r>
          </a:p>
          <a:p>
            <a:pPr marL="342900" indent="-342900">
              <a:buFont typeface="Wingdings" pitchFamily="2" charset="2"/>
              <a:buChar char="v"/>
            </a:pPr>
            <a:r>
              <a:rPr lang="tr-TR" sz="2000" b="1" dirty="0" smtClean="0"/>
              <a:t>Yaygın Eğitim Kurumları</a:t>
            </a:r>
            <a:endParaRPr lang="tr-TR" sz="2000" b="1" dirty="0"/>
          </a:p>
          <a:p>
            <a:pPr marL="879333" lvl="1" indent="-342900">
              <a:buFont typeface="Wingdings" pitchFamily="2" charset="2"/>
              <a:buChar char="Ø"/>
            </a:pPr>
            <a:r>
              <a:rPr lang="tr-TR" sz="2000" dirty="0" smtClean="0"/>
              <a:t>Çıraklık Eğitim Merkezi	</a:t>
            </a:r>
            <a:r>
              <a:rPr lang="tr-TR" sz="2000" dirty="0"/>
              <a:t>	: </a:t>
            </a:r>
            <a:r>
              <a:rPr lang="tr-TR" sz="2000" dirty="0" smtClean="0"/>
              <a:t>15 </a:t>
            </a:r>
            <a:r>
              <a:rPr lang="tr-TR" sz="2000" dirty="0"/>
              <a:t>Sorgu </a:t>
            </a:r>
          </a:p>
          <a:p>
            <a:pPr marL="879333" lvl="1" indent="-342900">
              <a:buFont typeface="Wingdings" pitchFamily="2" charset="2"/>
              <a:buChar char="Ø"/>
            </a:pPr>
            <a:r>
              <a:rPr lang="tr-TR" sz="2000" dirty="0" smtClean="0"/>
              <a:t>Halk Eğitim Merkezi	</a:t>
            </a:r>
            <a:r>
              <a:rPr lang="tr-TR" sz="2000" dirty="0"/>
              <a:t>	: </a:t>
            </a:r>
            <a:r>
              <a:rPr lang="tr-TR" sz="2000" dirty="0" smtClean="0"/>
              <a:t>13 </a:t>
            </a:r>
            <a:r>
              <a:rPr lang="tr-TR" sz="2000" dirty="0"/>
              <a:t>Sorgu</a:t>
            </a:r>
          </a:p>
          <a:p>
            <a:pPr marL="342900" indent="-342900">
              <a:buFont typeface="Wingdings" pitchFamily="2" charset="2"/>
              <a:buChar char="v"/>
            </a:pPr>
            <a:r>
              <a:rPr lang="tr-TR" sz="2000" b="1" dirty="0" smtClean="0"/>
              <a:t>Genel Raporlar</a:t>
            </a:r>
            <a:endParaRPr lang="tr-TR" sz="2000" b="1" dirty="0"/>
          </a:p>
          <a:p>
            <a:pPr marL="879333" lvl="1" indent="-342900">
              <a:buFont typeface="Wingdings" pitchFamily="2" charset="2"/>
              <a:buChar char="Ø"/>
            </a:pPr>
            <a:r>
              <a:rPr lang="tr-TR" sz="2000" dirty="0" smtClean="0"/>
              <a:t>Devlet Kurumları</a:t>
            </a:r>
            <a:r>
              <a:rPr lang="tr-TR" sz="2000" dirty="0"/>
              <a:t>		: </a:t>
            </a:r>
            <a:r>
              <a:rPr lang="tr-TR" sz="2000" dirty="0" smtClean="0"/>
              <a:t>18 </a:t>
            </a:r>
            <a:r>
              <a:rPr lang="tr-TR" sz="2000" dirty="0"/>
              <a:t>Sorgu </a:t>
            </a:r>
          </a:p>
          <a:p>
            <a:pPr marL="879333" lvl="1" indent="-342900">
              <a:buFont typeface="Wingdings" pitchFamily="2" charset="2"/>
              <a:buChar char="Ø"/>
            </a:pPr>
            <a:r>
              <a:rPr lang="tr-TR" sz="2000" dirty="0" smtClean="0"/>
              <a:t>Özel Kurumlar</a:t>
            </a:r>
            <a:r>
              <a:rPr lang="tr-TR" sz="2000" dirty="0"/>
              <a:t>		: </a:t>
            </a:r>
            <a:r>
              <a:rPr lang="tr-TR" sz="2000" dirty="0" smtClean="0"/>
              <a:t>10 </a:t>
            </a:r>
            <a:r>
              <a:rPr lang="tr-TR" sz="2000" dirty="0"/>
              <a:t>Sorgu</a:t>
            </a:r>
          </a:p>
          <a:p>
            <a:pPr lvl="1"/>
            <a:r>
              <a:rPr lang="tr-TR" sz="2000" dirty="0" smtClean="0"/>
              <a:t>Toplam olarak </a:t>
            </a:r>
            <a:r>
              <a:rPr lang="tr-TR" sz="2000" b="1" dirty="0" smtClean="0"/>
              <a:t>191 </a:t>
            </a:r>
            <a:r>
              <a:rPr lang="tr-TR" sz="2000" dirty="0" smtClean="0"/>
              <a:t>Ekran Sorgusu almak mümkün olmaktadır.</a:t>
            </a:r>
          </a:p>
        </p:txBody>
      </p:sp>
    </p:spTree>
    <p:extLst>
      <p:ext uri="{BB962C8B-B14F-4D97-AF65-F5344CB8AC3E}">
        <p14:creationId xmlns:p14="http://schemas.microsoft.com/office/powerpoint/2010/main" val="1613697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9" name="Metin kutusu 8"/>
          <p:cNvSpPr txBox="1"/>
          <p:nvPr/>
        </p:nvSpPr>
        <p:spPr>
          <a:xfrm>
            <a:off x="128464" y="1340768"/>
            <a:ext cx="9649072" cy="5262979"/>
          </a:xfrm>
          <a:prstGeom prst="rect">
            <a:avLst/>
          </a:prstGeom>
          <a:noFill/>
        </p:spPr>
        <p:txBody>
          <a:bodyPr wrap="square" rtlCol="0">
            <a:spAutoFit/>
          </a:bodyPr>
          <a:lstStyle/>
          <a:p>
            <a:pPr algn="just"/>
            <a:r>
              <a:rPr lang="tr-TR" sz="2800" dirty="0" smtClean="0"/>
              <a:t>	Resmi İstatistik Programında </a:t>
            </a:r>
            <a:r>
              <a:rPr lang="tr-TR" sz="2800" dirty="0"/>
              <a:t>Örgün Eğitim </a:t>
            </a:r>
            <a:r>
              <a:rPr lang="tr-TR" sz="2800" dirty="0" smtClean="0"/>
              <a:t>İstatistiklerinin</a:t>
            </a:r>
            <a:endParaRPr lang="tr-TR" sz="2800" dirty="0"/>
          </a:p>
          <a:p>
            <a:pPr algn="just"/>
            <a:r>
              <a:rPr lang="tr-TR" sz="2800" dirty="0"/>
              <a:t>basılı yayın ve internet ortamında yıllık </a:t>
            </a:r>
            <a:r>
              <a:rPr lang="tr-TR" sz="2800" dirty="0" smtClean="0"/>
              <a:t>olarak yayınlanması </a:t>
            </a:r>
            <a:r>
              <a:rPr lang="tr-TR" sz="2800" dirty="0"/>
              <a:t>sorumluluğu </a:t>
            </a:r>
            <a:r>
              <a:rPr lang="tr-TR" sz="2800" dirty="0" smtClean="0"/>
              <a:t>Bakanlığımıza verilmiştir</a:t>
            </a:r>
            <a:r>
              <a:rPr lang="tr-TR" sz="2800" dirty="0"/>
              <a:t>.</a:t>
            </a:r>
            <a:endParaRPr lang="tr-TR" sz="2800" b="1" dirty="0"/>
          </a:p>
          <a:p>
            <a:pPr algn="just"/>
            <a:r>
              <a:rPr lang="tr-TR" sz="2800" dirty="0" smtClean="0"/>
              <a:t>	Resmi </a:t>
            </a:r>
            <a:r>
              <a:rPr lang="tr-TR" sz="2800" dirty="0"/>
              <a:t>İstatistik </a:t>
            </a:r>
            <a:r>
              <a:rPr lang="tr-TR" sz="2800" dirty="0" smtClean="0"/>
              <a:t>Programı(RİP)</a:t>
            </a:r>
            <a:r>
              <a:rPr lang="tr-TR" sz="2800" dirty="0" err="1" smtClean="0"/>
              <a:t>nın</a:t>
            </a:r>
            <a:r>
              <a:rPr lang="tr-TR" sz="2800" dirty="0" smtClean="0"/>
              <a:t>, </a:t>
            </a:r>
            <a:r>
              <a:rPr lang="tr-TR" sz="2800" dirty="0"/>
              <a:t>yürürlüğe </a:t>
            </a:r>
            <a:r>
              <a:rPr lang="tr-TR" sz="2800" dirty="0" smtClean="0"/>
              <a:t>girmesiyle Eğitim İstatistiklerinde Örgün </a:t>
            </a:r>
            <a:r>
              <a:rPr lang="tr-TR" sz="2800" dirty="0"/>
              <a:t>eğitim istatistiklerinin derlenebilmesi </a:t>
            </a:r>
            <a:r>
              <a:rPr lang="tr-TR" sz="2800" dirty="0" smtClean="0"/>
              <a:t>ve yayımlanabilmesi </a:t>
            </a:r>
            <a:r>
              <a:rPr lang="tr-TR" sz="2800" dirty="0"/>
              <a:t>için internet ortamında çalışan ve </a:t>
            </a:r>
            <a:r>
              <a:rPr lang="tr-TR" sz="2800" dirty="0" smtClean="0"/>
              <a:t>her eğitim </a:t>
            </a:r>
            <a:r>
              <a:rPr lang="tr-TR" sz="2800" dirty="0"/>
              <a:t>seviyesi ile okul bazında bilgi girişi </a:t>
            </a:r>
            <a:r>
              <a:rPr lang="tr-TR" sz="2800" dirty="0" smtClean="0"/>
              <a:t>yapılabilen Milli </a:t>
            </a:r>
            <a:r>
              <a:rPr lang="tr-TR" sz="2800" dirty="0"/>
              <a:t>Eğitim Bakanlığı Bilişim Sistemleri (MEBBİS</a:t>
            </a:r>
            <a:r>
              <a:rPr lang="tr-TR" sz="2800" dirty="0" smtClean="0"/>
              <a:t>),</a:t>
            </a:r>
            <a:r>
              <a:rPr lang="tr-TR" sz="2800" dirty="0"/>
              <a:t> </a:t>
            </a:r>
            <a:r>
              <a:rPr lang="tr-TR" sz="2800" dirty="0" smtClean="0"/>
              <a:t>2002/03 </a:t>
            </a:r>
            <a:r>
              <a:rPr lang="tr-TR" sz="2800" dirty="0"/>
              <a:t>eğitim-öğretim yılında başlatılmıştır</a:t>
            </a:r>
            <a:r>
              <a:rPr lang="tr-TR" sz="2800" dirty="0" smtClean="0"/>
              <a:t>. Birbirinden bağımsız olarak açılan Modüller üzerinden çalışan MEBBİS sisteminde ilk açılan Modül İstatistik Bilgilerinin derlendiği ise Milli Eğitim İstatistik Sistemi (MEİS) modülüdür</a:t>
            </a:r>
            <a:endParaRPr lang="tr-TR" sz="2800" dirty="0"/>
          </a:p>
        </p:txBody>
      </p:sp>
    </p:spTree>
    <p:extLst>
      <p:ext uri="{BB962C8B-B14F-4D97-AF65-F5344CB8AC3E}">
        <p14:creationId xmlns:p14="http://schemas.microsoft.com/office/powerpoint/2010/main" val="10370441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62289" y="1412776"/>
            <a:ext cx="9649072" cy="4708981"/>
          </a:xfrm>
          <a:prstGeom prst="rect">
            <a:avLst/>
          </a:prstGeom>
          <a:noFill/>
        </p:spPr>
        <p:txBody>
          <a:bodyPr wrap="square" rtlCol="0">
            <a:spAutoFit/>
          </a:bodyPr>
          <a:lstStyle/>
          <a:p>
            <a:pPr algn="just"/>
            <a:r>
              <a:rPr lang="tr-TR" sz="2000" b="1" dirty="0" smtClean="0"/>
              <a:t>       </a:t>
            </a:r>
            <a:r>
              <a:rPr lang="tr-TR" sz="2000" b="1" dirty="0" err="1" smtClean="0"/>
              <a:t>Meis</a:t>
            </a:r>
            <a:r>
              <a:rPr lang="tr-TR" sz="2000" b="1" dirty="0" smtClean="0"/>
              <a:t> Sorgu Modülü sonuçları bazen hareketli rakamlardan oluşan tarih seçiminin pasif seçili konumda geldiği, bazı sorguların ise belirli tarih aralıklarında alınmasının mümkün olduğu ekran ayrıcalıkları bulunmaktadır. Her bir sorgu ekranı ilçelerdeki kurumların çeşitliliğine göre farklılık gösterebilir.</a:t>
            </a:r>
          </a:p>
          <a:p>
            <a:pPr algn="just"/>
            <a:r>
              <a:rPr lang="tr-TR" sz="2000" b="1" dirty="0" smtClean="0"/>
              <a:t>         Tarih seçiminin pasif olduğu ekranlar genellikle, Devlet Kurumlarının Personel sayılarının alındığı ekranlardır. Bu bölüm genel olarak bilgileri Özlük Modülünden işlendiği şekilde aldığından günlük olarak yedeklenen verilerin alındığı bölümdür. Herhangi bir tarih aralığında bilgi alınmasının mümkün olmadığı ekranlardır. Alınmış olan bir sorgunun yapılan değişiklik yansıması ertesi güne denk geldiğinde rakamlar farklılık gösterebilir. (Atama dönemleri akabinde yapılan özlük modülündeki yansımalar otomatik olarak sorgulara da yansımaktadır.)</a:t>
            </a:r>
          </a:p>
          <a:p>
            <a:pPr algn="just"/>
            <a:r>
              <a:rPr lang="tr-TR" sz="2000" b="1" dirty="0" smtClean="0"/>
              <a:t>         Tarih seçiminin yapılabildiği ekranlar Bakanlığın Bilgi İşlem Dairesi Başkanlığınca verilerin belirli tarih aralıklarında gruplandırılıp sorgulanabilir hale getirilmesi için ilgili serverlarda depolanması sonucunda oluşan sorgulardır ( Öğrenci Sayıları sorguları bunlara örnektir) </a:t>
            </a:r>
          </a:p>
        </p:txBody>
      </p:sp>
    </p:spTree>
    <p:extLst>
      <p:ext uri="{BB962C8B-B14F-4D97-AF65-F5344CB8AC3E}">
        <p14:creationId xmlns:p14="http://schemas.microsoft.com/office/powerpoint/2010/main" val="3234111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28464" y="1417588"/>
            <a:ext cx="9649072" cy="5016758"/>
          </a:xfrm>
          <a:prstGeom prst="rect">
            <a:avLst/>
          </a:prstGeom>
          <a:noFill/>
        </p:spPr>
        <p:txBody>
          <a:bodyPr wrap="square" rtlCol="0">
            <a:spAutoFit/>
          </a:bodyPr>
          <a:lstStyle/>
          <a:p>
            <a:pPr algn="just"/>
            <a:r>
              <a:rPr lang="tr-TR" sz="2000" b="1" dirty="0" smtClean="0"/>
              <a:t>      Öğrenci sorgularındaki e-okul sorguları ile </a:t>
            </a:r>
            <a:r>
              <a:rPr lang="tr-TR" sz="2000" b="1" dirty="0" err="1" smtClean="0"/>
              <a:t>Meis</a:t>
            </a:r>
            <a:r>
              <a:rPr lang="tr-TR" sz="2000" b="1" dirty="0" smtClean="0"/>
              <a:t> Sorguları birbirine karıştırılmamalıdır. E-okul raporlarından alınan öğrenci sayıları genellikle güncel ve hareketli öğrenci sayılarından oluştuğundan bu sayfalardan alınan veriler günlere göre değişiklik gösterebilirler. </a:t>
            </a:r>
          </a:p>
          <a:p>
            <a:pPr algn="just"/>
            <a:endParaRPr lang="tr-TR" sz="2000" b="1" dirty="0" smtClean="0"/>
          </a:p>
          <a:p>
            <a:pPr algn="just"/>
            <a:r>
              <a:rPr lang="tr-TR" sz="2000" b="1" dirty="0" smtClean="0"/>
              <a:t>      </a:t>
            </a:r>
            <a:r>
              <a:rPr lang="tr-TR" sz="2000" b="1" dirty="0" err="1" smtClean="0"/>
              <a:t>Meis</a:t>
            </a:r>
            <a:r>
              <a:rPr lang="tr-TR" sz="2000" b="1" dirty="0" smtClean="0"/>
              <a:t> Sorgu Modülünden alınan öğrenci sayıları ise Bakanlık tarafından belirlenmiş olan tarih itibarıyla yedeklenip gerekli kontroller sonucunda sorgulamaya açılan ve bir sonraki eğitim istatistiklerinin dönemine kadar kullanılan bilgileri kapsamaktadır.</a:t>
            </a:r>
          </a:p>
          <a:p>
            <a:pPr algn="just"/>
            <a:endParaRPr lang="tr-TR" sz="2000" b="1" dirty="0" smtClean="0"/>
          </a:p>
          <a:p>
            <a:pPr algn="just"/>
            <a:r>
              <a:rPr lang="tr-TR" sz="2000" b="1" dirty="0" smtClean="0"/>
              <a:t>      Bu nedenle herhangi bir üst makama veya bilgi taleplerine verilecek cevaplarda tabloların altına muhakkak bilgi notu düşülmesinde fayda vardır.</a:t>
            </a:r>
          </a:p>
          <a:p>
            <a:pPr algn="just"/>
            <a:endParaRPr lang="tr-TR" sz="2000" b="1" dirty="0" smtClean="0"/>
          </a:p>
          <a:p>
            <a:pPr algn="just"/>
            <a:r>
              <a:rPr lang="tr-TR" sz="2000" b="1" dirty="0" smtClean="0">
                <a:solidFill>
                  <a:srgbClr val="FF0000"/>
                </a:solidFill>
              </a:rPr>
              <a:t>Not : Bilgiler …./…./2015 tarihli e-okul Modülünden derlenmiştir.</a:t>
            </a:r>
          </a:p>
          <a:p>
            <a:pPr algn="just"/>
            <a:r>
              <a:rPr lang="tr-TR" sz="2000" b="1" dirty="0" smtClean="0">
                <a:solidFill>
                  <a:srgbClr val="FF0000"/>
                </a:solidFill>
              </a:rPr>
              <a:t>Not : Bilgiler 01.10.2014 tarihli MEİS Sorgu Modülünden derlenmiştir.</a:t>
            </a:r>
          </a:p>
          <a:p>
            <a:pPr algn="just"/>
            <a:r>
              <a:rPr lang="tr-TR" sz="2000" b="1" dirty="0"/>
              <a:t>g</a:t>
            </a:r>
            <a:r>
              <a:rPr lang="tr-TR" sz="2000" b="1" dirty="0" smtClean="0"/>
              <a:t>ibi örnekleme yapılabilir.</a:t>
            </a:r>
          </a:p>
          <a:p>
            <a:pPr algn="just"/>
            <a:endParaRPr lang="tr-TR" sz="2000" b="1" dirty="0" smtClean="0"/>
          </a:p>
        </p:txBody>
      </p:sp>
    </p:spTree>
    <p:extLst>
      <p:ext uri="{BB962C8B-B14F-4D97-AF65-F5344CB8AC3E}">
        <p14:creationId xmlns:p14="http://schemas.microsoft.com/office/powerpoint/2010/main" val="14368960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47156" y="2420888"/>
            <a:ext cx="9649072" cy="3077766"/>
          </a:xfrm>
          <a:prstGeom prst="rect">
            <a:avLst/>
          </a:prstGeom>
          <a:noFill/>
        </p:spPr>
        <p:txBody>
          <a:bodyPr wrap="square" rtlCol="0">
            <a:spAutoFit/>
          </a:bodyPr>
          <a:lstStyle/>
          <a:p>
            <a:pPr algn="ctr"/>
            <a:r>
              <a:rPr lang="tr-TR" sz="5400" b="1" dirty="0" smtClean="0"/>
              <a:t>TEŞEKKÜR EDERİZ</a:t>
            </a:r>
          </a:p>
          <a:p>
            <a:pPr algn="ctr"/>
            <a:endParaRPr lang="tr-TR" sz="2000" b="1" dirty="0"/>
          </a:p>
          <a:p>
            <a:pPr algn="ctr"/>
            <a:endParaRPr lang="tr-TR" sz="2000" b="1" dirty="0" smtClean="0"/>
          </a:p>
          <a:p>
            <a:pPr algn="ctr"/>
            <a:endParaRPr lang="tr-TR" sz="2000" b="1" dirty="0"/>
          </a:p>
          <a:p>
            <a:pPr algn="ctr"/>
            <a:r>
              <a:rPr lang="tr-TR" sz="2000" b="1" dirty="0" smtClean="0"/>
              <a:t>Balıkesir İl Milli Eğitim Müdürlüğü</a:t>
            </a:r>
          </a:p>
          <a:p>
            <a:pPr algn="ctr"/>
            <a:r>
              <a:rPr lang="tr-TR" sz="2000" b="1" dirty="0" smtClean="0"/>
              <a:t>Strateji Geliştirme Şubesi</a:t>
            </a:r>
          </a:p>
          <a:p>
            <a:pPr algn="ctr"/>
            <a:r>
              <a:rPr lang="tr-TR" sz="2000" b="1" dirty="0" smtClean="0"/>
              <a:t>İstatistik Bölümü</a:t>
            </a:r>
          </a:p>
          <a:p>
            <a:pPr algn="just"/>
            <a:endParaRPr lang="tr-TR" sz="2000" b="1" dirty="0" smtClean="0"/>
          </a:p>
        </p:txBody>
      </p:sp>
    </p:spTree>
    <p:extLst>
      <p:ext uri="{BB962C8B-B14F-4D97-AF65-F5344CB8AC3E}">
        <p14:creationId xmlns:p14="http://schemas.microsoft.com/office/powerpoint/2010/main" val="181184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9" name="Metin kutusu 8"/>
          <p:cNvSpPr txBox="1"/>
          <p:nvPr/>
        </p:nvSpPr>
        <p:spPr>
          <a:xfrm>
            <a:off x="128464" y="1340768"/>
            <a:ext cx="9649072" cy="4539704"/>
          </a:xfrm>
          <a:prstGeom prst="rect">
            <a:avLst/>
          </a:prstGeom>
          <a:noFill/>
        </p:spPr>
        <p:txBody>
          <a:bodyPr wrap="square" rtlCol="0">
            <a:spAutoFit/>
          </a:bodyPr>
          <a:lstStyle/>
          <a:p>
            <a:pPr algn="ctr"/>
            <a:r>
              <a:rPr lang="tr-TR" sz="2800" b="1" dirty="0"/>
              <a:t>Veri Derleme </a:t>
            </a:r>
            <a:r>
              <a:rPr lang="tr-TR" sz="2800" b="1" dirty="0" smtClean="0"/>
              <a:t>Şekli</a:t>
            </a:r>
          </a:p>
          <a:p>
            <a:pPr algn="just"/>
            <a:r>
              <a:rPr lang="tr-TR" sz="2700" dirty="0" smtClean="0"/>
              <a:t>     </a:t>
            </a:r>
            <a:r>
              <a:rPr lang="tr-TR" sz="2600" dirty="0" smtClean="0"/>
              <a:t>Örgün eğitim istatistiklerinin derlenmesi 2002/’03 eğitim-öğretim yılında  MEİS Modülü üzerinden Kurum Müdürlüklerince  öğretim yılı başı ve bir önceki yılın öğretim yılı sonu bilgileri okul kayıtlarından alınıp elektronik ortamda veri tabanına işlenir ve kayıt altına alınır. Bu işlemler periyodik olarak devam eder.</a:t>
            </a:r>
          </a:p>
          <a:p>
            <a:pPr algn="just"/>
            <a:r>
              <a:rPr lang="tr-TR" sz="2600" dirty="0" smtClean="0"/>
              <a:t>      Bu istatistik derleme sürecine </a:t>
            </a:r>
            <a:r>
              <a:rPr lang="tr-TR" sz="2600" dirty="0"/>
              <a:t>2008-2009 eğitim ve öğretim yılından itibaren </a:t>
            </a:r>
            <a:r>
              <a:rPr lang="tr-TR" sz="2600" dirty="0" smtClean="0"/>
              <a:t>okul öncesi,ilköğretim öğrenci </a:t>
            </a:r>
            <a:r>
              <a:rPr lang="tr-TR" sz="2600" dirty="0"/>
              <a:t>ve bina bilgileri </a:t>
            </a:r>
            <a:r>
              <a:rPr lang="tr-TR" sz="2600" b="1" dirty="0" smtClean="0"/>
              <a:t>e-okul </a:t>
            </a:r>
            <a:r>
              <a:rPr lang="tr-TR" sz="2600" dirty="0" smtClean="0"/>
              <a:t>modülünden alınır. </a:t>
            </a:r>
          </a:p>
          <a:p>
            <a:pPr algn="just"/>
            <a:r>
              <a:rPr lang="tr-TR" sz="2600" dirty="0" smtClean="0"/>
              <a:t>      2009-2010 </a:t>
            </a:r>
            <a:r>
              <a:rPr lang="tr-TR" sz="2600" dirty="0"/>
              <a:t>eğitim ve öğretim yılından </a:t>
            </a:r>
            <a:r>
              <a:rPr lang="tr-TR" sz="2600" dirty="0" smtClean="0"/>
              <a:t>itibaren ortaöğretim </a:t>
            </a:r>
            <a:r>
              <a:rPr lang="tr-TR" sz="2600" dirty="0"/>
              <a:t>öğrenci ve bina bilgileri </a:t>
            </a:r>
            <a:r>
              <a:rPr lang="tr-TR" sz="2600" b="1" dirty="0"/>
              <a:t>e-okul </a:t>
            </a:r>
            <a:r>
              <a:rPr lang="tr-TR" sz="2600" dirty="0" smtClean="0"/>
              <a:t>modülünden alınır. </a:t>
            </a:r>
            <a:endParaRPr lang="tr-TR" sz="2600" dirty="0"/>
          </a:p>
        </p:txBody>
      </p:sp>
    </p:spTree>
    <p:extLst>
      <p:ext uri="{BB962C8B-B14F-4D97-AF65-F5344CB8AC3E}">
        <p14:creationId xmlns:p14="http://schemas.microsoft.com/office/powerpoint/2010/main" val="106764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539704"/>
          </a:xfrm>
          <a:prstGeom prst="rect">
            <a:avLst/>
          </a:prstGeom>
          <a:noFill/>
        </p:spPr>
        <p:txBody>
          <a:bodyPr wrap="square" rtlCol="0">
            <a:spAutoFit/>
          </a:bodyPr>
          <a:lstStyle/>
          <a:p>
            <a:pPr algn="ctr"/>
            <a:r>
              <a:rPr lang="tr-TR" sz="2800" b="1" dirty="0" smtClean="0"/>
              <a:t>MEİS MODÜLÜ VERİ GİRİŞİ</a:t>
            </a:r>
          </a:p>
          <a:p>
            <a:pPr algn="just"/>
            <a:r>
              <a:rPr lang="tr-TR" sz="2700" dirty="0" smtClean="0"/>
              <a:t>     </a:t>
            </a:r>
            <a:r>
              <a:rPr lang="tr-TR" sz="2600" dirty="0" smtClean="0"/>
              <a:t>MEİS Modülüne Milli Eğitim Bakanlığına bağlı örgün ve yaygın eğitim türündeki resmi ve özel olmak üzere tüm eğitim kurumların verileri girilir.</a:t>
            </a:r>
          </a:p>
          <a:p>
            <a:pPr algn="just"/>
            <a:r>
              <a:rPr lang="tr-TR" sz="2600" b="1" dirty="0" smtClean="0"/>
              <a:t>      Sadece Özel Öğrenci Yurtlarının verileri bu sistemin dışında olup, bu kurumlara ait veriler Özel Öğrenci Yurtları Modülünün altında tutulur.</a:t>
            </a:r>
          </a:p>
          <a:p>
            <a:pPr algn="just"/>
            <a:r>
              <a:rPr lang="tr-TR" sz="2600" dirty="0"/>
              <a:t> </a:t>
            </a:r>
            <a:r>
              <a:rPr lang="tr-TR" sz="2600" dirty="0" smtClean="0"/>
              <a:t>     MEİS Modülü verilerin girilmesi, kontrol  ve onaylama işlemleri sırasıyla Kurum Müdürü, İlçe Milli Eğitim Müdürü, İl Milli Eğitim Müdürlüğü’nün üçlü onay sistemine tabidir. Belirtilen bu makamlar istatistiklerin şekillenmesinde 1. derecede sorumludur.</a:t>
            </a:r>
            <a:endParaRPr lang="tr-TR" sz="2600" dirty="0"/>
          </a:p>
        </p:txBody>
      </p:sp>
    </p:spTree>
    <p:extLst>
      <p:ext uri="{BB962C8B-B14F-4D97-AF65-F5344CB8AC3E}">
        <p14:creationId xmlns:p14="http://schemas.microsoft.com/office/powerpoint/2010/main" val="374488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772816"/>
            <a:ext cx="9649072" cy="4139595"/>
          </a:xfrm>
          <a:prstGeom prst="rect">
            <a:avLst/>
          </a:prstGeom>
          <a:noFill/>
        </p:spPr>
        <p:txBody>
          <a:bodyPr wrap="square" rtlCol="0">
            <a:spAutoFit/>
          </a:bodyPr>
          <a:lstStyle/>
          <a:p>
            <a:pPr algn="ctr"/>
            <a:r>
              <a:rPr lang="tr-TR" sz="2800" b="1" dirty="0" smtClean="0"/>
              <a:t>Örgün Eğitim Kurumları</a:t>
            </a:r>
          </a:p>
          <a:p>
            <a:pPr algn="just"/>
            <a:r>
              <a:rPr lang="tr-TR" sz="2700" dirty="0" smtClean="0"/>
              <a:t>     Örgün eğitim kurumlarının </a:t>
            </a:r>
            <a:r>
              <a:rPr lang="tr-TR" sz="2600" dirty="0" smtClean="0"/>
              <a:t>MEİS Modülüne bilgi girişleri ile onaylama işlemlerini  yapmadan önce sorguların daha sağlıklı alınabilmesi adına e-okul ile  Özlük Modülündeki güncellemelerin yapılıp kayıt altına alınması gerekir. Yapılacak olan bu güncelleme işlemlerinden sonra alınacak olan sorguların daha sağlıklı ve doğru bilgiler olması sağlanacaktır. </a:t>
            </a:r>
            <a:endParaRPr lang="tr-TR" sz="2600" dirty="0"/>
          </a:p>
          <a:p>
            <a:pPr algn="just"/>
            <a:r>
              <a:rPr lang="tr-TR" sz="2600" dirty="0" smtClean="0"/>
              <a:t>     Doğru girilmiş bilgiler sayesinde ileriye dönük olarak yapılacak planlama, saha çalışması ve yatırım planlamalarına ışık tutacaktır. </a:t>
            </a:r>
          </a:p>
          <a:p>
            <a:pPr algn="just"/>
            <a:r>
              <a:rPr lang="tr-TR" sz="2600" dirty="0"/>
              <a:t> </a:t>
            </a:r>
            <a:r>
              <a:rPr lang="tr-TR" sz="2600" dirty="0" smtClean="0"/>
              <a:t>    Öncelikli yapılması gereken işlemler aşağıdaki sırasıyla belirtilmiştir.</a:t>
            </a:r>
          </a:p>
        </p:txBody>
      </p:sp>
    </p:spTree>
    <p:extLst>
      <p:ext uri="{BB962C8B-B14F-4D97-AF65-F5344CB8AC3E}">
        <p14:creationId xmlns:p14="http://schemas.microsoft.com/office/powerpoint/2010/main" val="2862079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92443"/>
          </a:xfrm>
          <a:prstGeom prst="rect">
            <a:avLst/>
          </a:prstGeom>
          <a:noFill/>
        </p:spPr>
        <p:txBody>
          <a:bodyPr wrap="square" rtlCol="0">
            <a:spAutoFit/>
          </a:bodyPr>
          <a:lstStyle/>
          <a:p>
            <a:pPr algn="ctr"/>
            <a:r>
              <a:rPr lang="tr-TR" sz="2600" dirty="0" smtClean="0"/>
              <a:t>1 Kurum Genel Bilgileri</a:t>
            </a:r>
            <a:endParaRPr lang="tr-TR" sz="26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488" y="1700808"/>
            <a:ext cx="936104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200472" y="5373216"/>
            <a:ext cx="9649072" cy="1077218"/>
          </a:xfrm>
          <a:prstGeom prst="rect">
            <a:avLst/>
          </a:prstGeom>
          <a:noFill/>
        </p:spPr>
        <p:txBody>
          <a:bodyPr wrap="square" rtlCol="0">
            <a:spAutoFit/>
          </a:bodyPr>
          <a:lstStyle/>
          <a:p>
            <a:pPr algn="just"/>
            <a:r>
              <a:rPr lang="tr-TR" sz="1600" dirty="0" smtClean="0"/>
              <a:t>Kurum Genel Bilgilerinde okulların yapabilecekleri değişiklikler haricindeki tüm bilgileri; Resmi Kurumlar için  </a:t>
            </a:r>
            <a:r>
              <a:rPr lang="tr-TR" sz="1600" b="1" dirty="0" smtClean="0"/>
              <a:t>Devlet Kurumları Modülünden</a:t>
            </a:r>
            <a:r>
              <a:rPr lang="tr-TR" sz="1600" dirty="0" smtClean="0"/>
              <a:t>, Özel Kurumlar için ise </a:t>
            </a:r>
            <a:r>
              <a:rPr lang="tr-TR" sz="1600" b="1" dirty="0" smtClean="0"/>
              <a:t>Özel Öğretim Kurumları Modülünden </a:t>
            </a:r>
            <a:r>
              <a:rPr lang="tr-TR" sz="1600" dirty="0" smtClean="0"/>
              <a:t>yapıldığından; İlçe Milli Eğitim Müdürlüklerine veya İl Milli Eğitim Müdürlüklerinin yetkilileri  ile Bakanlığın İlgili Genel Müdürlüğüne değişiklik talebinde bulunulması gerekir.</a:t>
            </a:r>
            <a:endParaRPr lang="tr-TR" sz="1600" dirty="0"/>
          </a:p>
        </p:txBody>
      </p:sp>
    </p:spTree>
    <p:extLst>
      <p:ext uri="{BB962C8B-B14F-4D97-AF65-F5344CB8AC3E}">
        <p14:creationId xmlns:p14="http://schemas.microsoft.com/office/powerpoint/2010/main" val="540329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8464" y="1340768"/>
            <a:ext cx="9649072" cy="4893647"/>
          </a:xfrm>
          <a:prstGeom prst="rect">
            <a:avLst/>
          </a:prstGeom>
          <a:noFill/>
        </p:spPr>
        <p:txBody>
          <a:bodyPr wrap="square" rtlCol="0">
            <a:spAutoFit/>
          </a:bodyPr>
          <a:lstStyle/>
          <a:p>
            <a:pPr algn="just"/>
            <a:r>
              <a:rPr lang="tr-TR" sz="2600" b="1" dirty="0" smtClean="0"/>
              <a:t>2. Aday Kayıt Öğrencilerinin Kesin Kayıt Altına alınması : </a:t>
            </a:r>
            <a:r>
              <a:rPr lang="tr-TR" sz="2600" dirty="0" smtClean="0"/>
              <a:t>Özellikle İlkokula aday kaydı yapılmış olan veya okulların kayıt bölgesinde olup da henüz kaydı yapılmamış öğrencilerin kesin kayıtlarının yapılması.</a:t>
            </a:r>
          </a:p>
          <a:p>
            <a:pPr algn="just"/>
            <a:r>
              <a:rPr lang="tr-TR" sz="2600" b="1" dirty="0" smtClean="0"/>
              <a:t>3. Pansiyonlu Öğrencilerin Tanımlanması: </a:t>
            </a:r>
            <a:r>
              <a:rPr lang="tr-TR" sz="2600" dirty="0" smtClean="0"/>
              <a:t>Okulların bünyesinde pansiyon varsa ve bu pansiyonda barınan öğrencilerin Parasız Yatılı veya Paralı yatılı olarak e-okul Modülünün ilgili yerlerindeki </a:t>
            </a:r>
            <a:r>
              <a:rPr lang="tr-TR" sz="2600" b="1" dirty="0" smtClean="0"/>
              <a:t>(Öğrenci İşlemleri ve Kurum İşlemleri) </a:t>
            </a:r>
            <a:r>
              <a:rPr lang="tr-TR" sz="2600" dirty="0" smtClean="0"/>
              <a:t>işaretleme işleminin yapılması.</a:t>
            </a:r>
          </a:p>
          <a:p>
            <a:pPr algn="just"/>
            <a:r>
              <a:rPr lang="tr-TR" sz="2600" b="1" dirty="0" smtClean="0"/>
              <a:t>4. Birleştirilmiş Sınıf Uygulaması : </a:t>
            </a:r>
            <a:r>
              <a:rPr lang="tr-TR" sz="2600" dirty="0" smtClean="0"/>
              <a:t>Yapan okulların e-okul sistemi üzerinde birleştirilmiş sınıf uygulamasının yapıldığı şube tanımlamaları ile uygulamayı yapan öğretmen ve uygulamaya tabi olan şube öğrencilerinin ilgili yerdeki işaretleme ve tanımlama işlemlerinin yapılması…</a:t>
            </a:r>
            <a:endParaRPr lang="tr-TR" sz="2600" b="1" dirty="0"/>
          </a:p>
        </p:txBody>
      </p:sp>
    </p:spTree>
    <p:extLst>
      <p:ext uri="{BB962C8B-B14F-4D97-AF65-F5344CB8AC3E}">
        <p14:creationId xmlns:p14="http://schemas.microsoft.com/office/powerpoint/2010/main" val="1483030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13477</TotalTime>
  <Words>1680</Words>
  <Application>Microsoft Office PowerPoint</Application>
  <PresentationFormat>A4 Kağıt (210x297 mm)</PresentationFormat>
  <Paragraphs>159</Paragraphs>
  <Slides>42</Slides>
  <Notes>39</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42</vt:i4>
      </vt:variant>
    </vt:vector>
  </HeadingPairs>
  <TitlesOfParts>
    <vt:vector size="46" baseType="lpstr">
      <vt:lpstr>Arial</vt:lpstr>
      <vt:lpstr>Calibri</vt:lpstr>
      <vt:lpstr>Wingdings</vt:lpstr>
      <vt:lpstr>Ofis Teması</vt:lpstr>
      <vt:lpstr>BALIKESİR İL MİLLİ EĞİTİM MÜDÜRLÜĞÜ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MEMBİS</dc:creator>
  <cp:lastModifiedBy>HS</cp:lastModifiedBy>
  <cp:revision>1344</cp:revision>
  <cp:lastPrinted>2014-03-20T09:42:52Z</cp:lastPrinted>
  <dcterms:created xsi:type="dcterms:W3CDTF">2012-10-17T12:41:58Z</dcterms:created>
  <dcterms:modified xsi:type="dcterms:W3CDTF">2015-10-21T11:38:03Z</dcterms:modified>
</cp:coreProperties>
</file>